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3"/>
  </p:notesMasterIdLst>
  <p:sldIdLst>
    <p:sldId id="256" r:id="rId2"/>
    <p:sldId id="481" r:id="rId3"/>
    <p:sldId id="263" r:id="rId4"/>
    <p:sldId id="482" r:id="rId5"/>
    <p:sldId id="562" r:id="rId6"/>
    <p:sldId id="556" r:id="rId7"/>
    <p:sldId id="557" r:id="rId8"/>
    <p:sldId id="558" r:id="rId9"/>
    <p:sldId id="559" r:id="rId10"/>
    <p:sldId id="560" r:id="rId11"/>
    <p:sldId id="561" r:id="rId12"/>
    <p:sldId id="483" r:id="rId13"/>
    <p:sldId id="477" r:id="rId14"/>
    <p:sldId id="541" r:id="rId15"/>
    <p:sldId id="543" r:id="rId16"/>
    <p:sldId id="544" r:id="rId17"/>
    <p:sldId id="545" r:id="rId18"/>
    <p:sldId id="552" r:id="rId19"/>
    <p:sldId id="551" r:id="rId20"/>
    <p:sldId id="547" r:id="rId21"/>
    <p:sldId id="548" r:id="rId22"/>
    <p:sldId id="478" r:id="rId23"/>
    <p:sldId id="549" r:id="rId24"/>
    <p:sldId id="550" r:id="rId25"/>
    <p:sldId id="569" r:id="rId26"/>
    <p:sldId id="570" r:id="rId27"/>
    <p:sldId id="571" r:id="rId28"/>
    <p:sldId id="572" r:id="rId29"/>
    <p:sldId id="573" r:id="rId30"/>
    <p:sldId id="574" r:id="rId31"/>
    <p:sldId id="575" r:id="rId32"/>
    <p:sldId id="576" r:id="rId33"/>
    <p:sldId id="553" r:id="rId34"/>
    <p:sldId id="577" r:id="rId35"/>
    <p:sldId id="578" r:id="rId36"/>
    <p:sldId id="579" r:id="rId37"/>
    <p:sldId id="580" r:id="rId38"/>
    <p:sldId id="581" r:id="rId39"/>
    <p:sldId id="582" r:id="rId40"/>
    <p:sldId id="583" r:id="rId41"/>
    <p:sldId id="554" r:id="rId42"/>
    <p:sldId id="584" r:id="rId43"/>
    <p:sldId id="585" r:id="rId44"/>
    <p:sldId id="586" r:id="rId45"/>
    <p:sldId id="565" r:id="rId46"/>
    <p:sldId id="564" r:id="rId47"/>
    <p:sldId id="587" r:id="rId48"/>
    <p:sldId id="588" r:id="rId49"/>
    <p:sldId id="589" r:id="rId50"/>
    <p:sldId id="590" r:id="rId51"/>
    <p:sldId id="566" r:id="rId52"/>
    <p:sldId id="591" r:id="rId53"/>
    <p:sldId id="592" r:id="rId54"/>
    <p:sldId id="593" r:id="rId55"/>
    <p:sldId id="594" r:id="rId56"/>
    <p:sldId id="595" r:id="rId57"/>
    <p:sldId id="598" r:id="rId58"/>
    <p:sldId id="600" r:id="rId59"/>
    <p:sldId id="601" r:id="rId60"/>
    <p:sldId id="602" r:id="rId61"/>
    <p:sldId id="603" r:id="rId62"/>
    <p:sldId id="604" r:id="rId63"/>
    <p:sldId id="567" r:id="rId64"/>
    <p:sldId id="605" r:id="rId65"/>
    <p:sldId id="606" r:id="rId66"/>
    <p:sldId id="607" r:id="rId67"/>
    <p:sldId id="608" r:id="rId68"/>
    <p:sldId id="609" r:id="rId69"/>
    <p:sldId id="610" r:id="rId70"/>
    <p:sldId id="612" r:id="rId71"/>
    <p:sldId id="613" r:id="rId7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8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91079" autoAdjust="0"/>
  </p:normalViewPr>
  <p:slideViewPr>
    <p:cSldViewPr snapToGrid="0" snapToObjects="1">
      <p:cViewPr varScale="1">
        <p:scale>
          <a:sx n="102" d="100"/>
          <a:sy n="102" d="100"/>
        </p:scale>
        <p:origin x="130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1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B8FED3-42A5-488D-ABC7-CC9878B4F230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3C278-C5C8-4141-B4C9-0F4F11513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58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https://pixabay.com/en/robot-toy-robot-toy-red-key-295165/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3C278-C5C8-4141-B4C9-0F4F11513ED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669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https://pixabay.com/en/dogs-carnival-humor-pet-ernst-1190015/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3C278-C5C8-4141-B4C9-0F4F11513EDB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9836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https://pixabay.com/p-220256/</a:t>
            </a:r>
          </a:p>
          <a:p>
            <a:r>
              <a:rPr lang="en-US" smtClean="0"/>
              <a:t>https://pixabay.com/p-686317/?no_redirect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3C278-C5C8-4141-B4C9-0F4F11513EDB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968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https://pixabay.com/p-220256/</a:t>
            </a:r>
          </a:p>
          <a:p>
            <a:r>
              <a:rPr lang="en-US" dirty="0" smtClean="0"/>
              <a:t>https://pixabay.com/p-686317/?no_redirect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3C278-C5C8-4141-B4C9-0F4F11513EDB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6067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https://pixabay.com/en/puppy-labrador-purebred-retriever-1082141/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3C278-C5C8-4141-B4C9-0F4F11513EDB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57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b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0" y="6538383"/>
            <a:ext cx="4826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l"/>
            <a:r>
              <a:rPr lang="en-US" altLang="en-US" sz="1400" dirty="0" smtClean="0">
                <a:latin typeface="Arial" pitchFamily="34" charset="0"/>
              </a:rPr>
              <a:t>All materials copyright UMBC unless otherwise</a:t>
            </a:r>
            <a:r>
              <a:rPr lang="en-US" altLang="en-US" sz="1400" baseline="0" dirty="0" smtClean="0">
                <a:latin typeface="Arial" pitchFamily="34" charset="0"/>
              </a:rPr>
              <a:t> noted</a:t>
            </a:r>
            <a:endParaRPr lang="en-US" altLang="en-US" sz="1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793184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2186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186"/>
            <a:ext cx="8229600" cy="451768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5672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17500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5672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05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831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74850"/>
            <a:ext cx="8229600" cy="451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569075"/>
            <a:ext cx="9144000" cy="288925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83185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1030" name="Picture 9" descr="UMBClogo_offset_cmyk-W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" y="127000"/>
            <a:ext cx="3316288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Box 10"/>
          <p:cNvSpPr txBox="1">
            <a:spLocks noChangeArrowheads="1"/>
          </p:cNvSpPr>
          <p:nvPr userDrawn="1"/>
        </p:nvSpPr>
        <p:spPr bwMode="auto">
          <a:xfrm>
            <a:off x="7181850" y="6542088"/>
            <a:ext cx="1822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US" altLang="en-US" sz="1400" dirty="0">
                <a:latin typeface="Arial" pitchFamily="34" charset="0"/>
              </a:rPr>
              <a:t>www.umbc.edu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492875"/>
            <a:ext cx="6688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lang="en-US" altLang="en-US" dirty="0"/>
              <a:t>CMSC201</a:t>
            </a:r>
            <a:br>
              <a:rPr lang="en-US" altLang="en-US" dirty="0"/>
            </a:br>
            <a:r>
              <a:rPr lang="en-US" altLang="en-US" dirty="0"/>
              <a:t> Computer Science I for Majors</a:t>
            </a:r>
            <a:r>
              <a:rPr lang="en-US" altLang="en-US" sz="4000" dirty="0"/>
              <a:t/>
            </a:r>
            <a:br>
              <a:rPr lang="en-US" altLang="en-US" sz="4000" dirty="0"/>
            </a:br>
            <a:r>
              <a:rPr lang="en-US" altLang="en-US" sz="4000" dirty="0"/>
              <a:t/>
            </a:r>
            <a:br>
              <a:rPr lang="en-US" altLang="en-US" sz="4000" dirty="0"/>
            </a:br>
            <a:r>
              <a:rPr lang="en-US" altLang="en-US" sz="4000" dirty="0"/>
              <a:t>Lecture </a:t>
            </a:r>
            <a:r>
              <a:rPr lang="en-US" altLang="en-US" sz="4000" dirty="0" smtClean="0"/>
              <a:t>10 – Functions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23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Differences Between the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is the loop variable updated?</a:t>
            </a:r>
            <a:endParaRPr lang="en-US" dirty="0"/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loop:</a:t>
            </a:r>
          </a:p>
          <a:p>
            <a:pPr lvl="2"/>
            <a:r>
              <a:rPr lang="en-US" sz="2800" dirty="0" smtClean="0"/>
              <a:t>The loop itself updates the loop variable</a:t>
            </a:r>
          </a:p>
          <a:p>
            <a:pPr lvl="2"/>
            <a:r>
              <a:rPr lang="en-US" sz="2800" dirty="0" smtClean="0"/>
              <a:t>First time through, it is element at index 0; second time through, element at index 1; etc.</a:t>
            </a:r>
            <a:endParaRPr lang="en-US" sz="2800" dirty="0"/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loop:</a:t>
            </a:r>
          </a:p>
          <a:p>
            <a:pPr lvl="2"/>
            <a:r>
              <a:rPr lang="en-US" sz="2800" dirty="0" smtClean="0"/>
              <a:t>Programmer must update the loop variable</a:t>
            </a:r>
          </a:p>
          <a:p>
            <a:pPr lvl="2"/>
            <a:r>
              <a:rPr lang="en-US" sz="2800" dirty="0" smtClean="0"/>
              <a:t>Updating is </a:t>
            </a:r>
            <a:r>
              <a:rPr lang="en-US" sz="2800" u="sng" dirty="0" smtClean="0"/>
              <a:t>not</a:t>
            </a:r>
            <a:r>
              <a:rPr lang="en-US" sz="2800" dirty="0" smtClean="0"/>
              <a:t> done automatically by Python</a:t>
            </a:r>
            <a:endParaRPr lang="en-US" sz="2800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8339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Infinite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b="1" i="1" dirty="0" smtClean="0"/>
              <a:t>infinite loop</a:t>
            </a:r>
            <a:r>
              <a:rPr lang="en-US" b="1" dirty="0" smtClean="0"/>
              <a:t> </a:t>
            </a:r>
            <a:r>
              <a:rPr lang="en-US" dirty="0" smtClean="0"/>
              <a:t>is a loop that will run forever</a:t>
            </a:r>
          </a:p>
          <a:p>
            <a:pPr lvl="3"/>
            <a:endParaRPr lang="en-US" dirty="0"/>
          </a:p>
          <a:p>
            <a:r>
              <a:rPr lang="en-US" dirty="0"/>
              <a:t>Can we have an infinite loop using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for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No!  The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for </a:t>
            </a:r>
            <a:r>
              <a:rPr lang="en-US" dirty="0"/>
              <a:t>loop goes through a set number of steps (iterating or counting) and will always end</a:t>
            </a:r>
          </a:p>
          <a:p>
            <a:r>
              <a:rPr lang="en-US" dirty="0" smtClean="0"/>
              <a:t>Can </a:t>
            </a:r>
            <a:r>
              <a:rPr lang="en-US" dirty="0"/>
              <a:t>we have an infinite loop using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while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Yes!  The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while </a:t>
            </a:r>
            <a:r>
              <a:rPr lang="en-US" dirty="0"/>
              <a:t>loop’s loop variable is controlled by us, and we can make mistakes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04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Structures (Review)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r>
              <a:rPr lang="en-US" dirty="0" smtClean="0"/>
              <a:t>A program can proceed:</a:t>
            </a:r>
            <a:endParaRPr lang="en-US" dirty="0"/>
          </a:p>
          <a:p>
            <a:pPr lvl="1"/>
            <a:r>
              <a:rPr lang="en-US" sz="3200" dirty="0" smtClean="0"/>
              <a:t>In sequence</a:t>
            </a:r>
            <a:endParaRPr lang="en-US" sz="3200" dirty="0"/>
          </a:p>
          <a:p>
            <a:pPr lvl="1"/>
            <a:r>
              <a:rPr lang="en-US" sz="3200" dirty="0" smtClean="0"/>
              <a:t>Selectively (branching): make a choice</a:t>
            </a:r>
          </a:p>
          <a:p>
            <a:pPr lvl="1"/>
            <a:r>
              <a:rPr lang="en-US" sz="3200" dirty="0" smtClean="0"/>
              <a:t>Repetitively (iteratively): looping</a:t>
            </a:r>
          </a:p>
          <a:p>
            <a:pPr lvl="1"/>
            <a:r>
              <a:rPr lang="en-US" sz="3200" dirty="0" smtClean="0"/>
              <a:t>By calling a function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374292" y="4836851"/>
            <a:ext cx="2025311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focus of today’s lecture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239252" y="4376220"/>
            <a:ext cx="3468672" cy="460631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970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Functions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04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We’ve Seen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69364"/>
            <a:ext cx="8439665" cy="4156799"/>
          </a:xfrm>
        </p:spPr>
        <p:txBody>
          <a:bodyPr/>
          <a:lstStyle/>
          <a:p>
            <a:r>
              <a:rPr lang="en-US" dirty="0" smtClean="0"/>
              <a:t>We’ve actually seen (and used) two </a:t>
            </a:r>
            <a:br>
              <a:rPr lang="en-US" dirty="0" smtClean="0"/>
            </a:br>
            <a:r>
              <a:rPr lang="en-US" dirty="0" smtClean="0"/>
              <a:t>different types of functions already!</a:t>
            </a:r>
          </a:p>
          <a:p>
            <a:pPr lvl="3"/>
            <a:endParaRPr lang="en-US" dirty="0"/>
          </a:p>
          <a:p>
            <a:r>
              <a:rPr lang="en-US" dirty="0" smtClean="0"/>
              <a:t>Built-in Python functions</a:t>
            </a:r>
          </a:p>
          <a:p>
            <a:pPr lvl="1"/>
            <a:r>
              <a:rPr lang="en-US" dirty="0" smtClean="0"/>
              <a:t>For example: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print()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input()</a:t>
            </a:r>
            <a:r>
              <a:rPr lang="en-US" dirty="0" smtClean="0"/>
              <a:t>, casting, etc.</a:t>
            </a:r>
          </a:p>
          <a:p>
            <a:r>
              <a:rPr lang="en-US" dirty="0"/>
              <a:t>Our program’s code is contained completely inside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dirty="0"/>
              <a:t> function</a:t>
            </a:r>
          </a:p>
          <a:p>
            <a:pPr lvl="1"/>
            <a:r>
              <a:rPr lang="en-US" dirty="0"/>
              <a:t>A function that we </a:t>
            </a:r>
            <a:r>
              <a:rPr lang="en-US" dirty="0" smtClean="0"/>
              <a:t>created ourselves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14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372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of a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4483" y="2389502"/>
            <a:ext cx="5597611" cy="4156799"/>
          </a:xfrm>
          <a:noFill/>
        </p:spPr>
        <p:txBody>
          <a:bodyPr/>
          <a:lstStyle/>
          <a:p>
            <a:pPr marL="0" indent="0">
              <a:buNone/>
            </a:pP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a 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(a)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(a))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endParaRPr lang="en-US" sz="4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15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59887" y="4176644"/>
            <a:ext cx="3185260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calls “</a:t>
            </a:r>
            <a:r>
              <a:rPr lang="en-US" sz="24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dirty="0" smtClean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” function</a:t>
            </a:r>
            <a:endParaRPr lang="en-US" sz="2400" dirty="0">
              <a:solidFill>
                <a:prstClr val="black"/>
              </a:solidFill>
              <a:latin typeface="Calibri"/>
              <a:cs typeface="Courier New" panose="02070309020205020404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3914" y="4020870"/>
            <a:ext cx="1291182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function body</a:t>
            </a:r>
            <a:endParaRPr lang="en-US" sz="2400" dirty="0">
              <a:solidFill>
                <a:prstClr val="black"/>
              </a:solidFill>
              <a:latin typeface="Calibri"/>
              <a:cs typeface="Courier New" panose="02070309020205020404" pitchFamily="49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924828" y="2995306"/>
            <a:ext cx="939114" cy="460631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8599" y="2142255"/>
            <a:ext cx="2461055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use “</a:t>
            </a:r>
            <a:r>
              <a:rPr lang="en-US" sz="2400" b="1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400" dirty="0" smtClean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” to create a function</a:t>
            </a:r>
            <a:endParaRPr lang="en-US" sz="2400" dirty="0">
              <a:solidFill>
                <a:prstClr val="black"/>
              </a:solidFill>
              <a:latin typeface="Calibri"/>
              <a:cs typeface="Courier New" panose="02070309020205020404" pitchFamily="49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859886" y="4786244"/>
            <a:ext cx="3185260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calls “</a:t>
            </a:r>
            <a:r>
              <a:rPr lang="en-US" sz="24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2400" dirty="0" smtClean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” function</a:t>
            </a:r>
            <a:endParaRPr lang="en-US" sz="2400" dirty="0">
              <a:solidFill>
                <a:prstClr val="black"/>
              </a:solidFill>
              <a:latin typeface="Calibri"/>
              <a:cs typeface="Courier New" panose="02070309020205020404" pitchFamily="49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937249" y="5373324"/>
            <a:ext cx="1845276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calls “</a:t>
            </a:r>
            <a:r>
              <a:rPr lang="en-US" sz="24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2400" dirty="0" smtClean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”</a:t>
            </a:r>
            <a:endParaRPr lang="en-US" sz="2400" dirty="0">
              <a:solidFill>
                <a:prstClr val="black"/>
              </a:solidFill>
              <a:latin typeface="Calibri"/>
              <a:cs typeface="Courier New" panose="02070309020205020404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926227" y="1969364"/>
            <a:ext cx="3877985" cy="1323439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prstClr val="white">
                    <a:lumMod val="8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bash-4.1$ python test.py</a:t>
            </a:r>
          </a:p>
          <a:p>
            <a:r>
              <a:rPr lang="en-US" sz="2000" b="1" dirty="0">
                <a:solidFill>
                  <a:prstClr val="white">
                    <a:lumMod val="8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r>
              <a:rPr lang="en-US" sz="2000" b="1" dirty="0">
                <a:solidFill>
                  <a:prstClr val="white">
                    <a:lumMod val="8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&lt;class '</a:t>
            </a:r>
            <a:r>
              <a:rPr lang="en-US" sz="2000" b="1" dirty="0" err="1">
                <a:solidFill>
                  <a:prstClr val="white">
                    <a:lumMod val="8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prstClr val="white">
                    <a:lumMod val="8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'&gt;</a:t>
            </a:r>
          </a:p>
          <a:p>
            <a:r>
              <a:rPr lang="en-US" sz="2000" b="1" dirty="0">
                <a:solidFill>
                  <a:prstClr val="white">
                    <a:lumMod val="8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bash-4.1</a:t>
            </a:r>
            <a:r>
              <a:rPr lang="en-US" sz="2000" b="1" dirty="0" smtClean="0">
                <a:solidFill>
                  <a:prstClr val="white">
                    <a:lumMod val="8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endParaRPr lang="en-US" sz="2000" b="1" dirty="0">
              <a:solidFill>
                <a:prstClr val="white">
                  <a:lumMod val="85000"/>
                </a:prst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80951" y="1969364"/>
            <a:ext cx="1845276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The output:</a:t>
            </a:r>
            <a:endParaRPr lang="en-US" sz="2400" dirty="0">
              <a:solidFill>
                <a:prstClr val="black"/>
              </a:solidFill>
              <a:latin typeface="Calibri"/>
              <a:cs typeface="Courier New" panose="02070309020205020404" pitchFamily="49" charset="0"/>
            </a:endParaRPr>
          </a:p>
        </p:txBody>
      </p:sp>
      <p:sp>
        <p:nvSpPr>
          <p:cNvPr id="9" name="Right Brace 8"/>
          <p:cNvSpPr/>
          <p:nvPr/>
        </p:nvSpPr>
        <p:spPr>
          <a:xfrm flipH="1">
            <a:off x="1384730" y="3532828"/>
            <a:ext cx="791656" cy="1749297"/>
          </a:xfrm>
          <a:prstGeom prst="rightBrace">
            <a:avLst>
              <a:gd name="adj1" fmla="val 30185"/>
              <a:gd name="adj2" fmla="val 50000"/>
            </a:avLst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4003589" y="4407476"/>
            <a:ext cx="1845276" cy="1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5387546" y="5017076"/>
            <a:ext cx="461319" cy="1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2590799" y="5604156"/>
            <a:ext cx="2335427" cy="0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1046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8" grpId="0" animBg="1"/>
      <p:bldP spid="21" grpId="0" animBg="1"/>
      <p:bldP spid="22" grpId="0" animBg="1"/>
      <p:bldP spid="23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Functions?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563232" cy="4156799"/>
          </a:xfrm>
        </p:spPr>
        <p:txBody>
          <a:bodyPr/>
          <a:lstStyle/>
          <a:p>
            <a:r>
              <a:rPr lang="en-US" sz="3100" dirty="0"/>
              <a:t>Functions reduce code duplication and make programs more easy to understand and maintain</a:t>
            </a:r>
          </a:p>
          <a:p>
            <a:r>
              <a:rPr lang="en-US" dirty="0" smtClean="0"/>
              <a:t>Having identical (or similar) code in more than one place has various downsides: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Don’t want to write the same code twice (or more)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The code must be maintained in multiple places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Code is harder to understand with big blocks of repeated code everywhere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16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256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Functions?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i="1" dirty="0"/>
              <a:t>function</a:t>
            </a:r>
            <a:r>
              <a:rPr lang="en-US" dirty="0"/>
              <a:t> is like a </a:t>
            </a:r>
            <a:r>
              <a:rPr lang="en-US" dirty="0" smtClean="0"/>
              <a:t>subprogram</a:t>
            </a:r>
            <a:endParaRPr lang="en-US" dirty="0"/>
          </a:p>
          <a:p>
            <a:pPr lvl="1"/>
            <a:r>
              <a:rPr lang="en-US" sz="3200" dirty="0"/>
              <a:t>A</a:t>
            </a:r>
            <a:r>
              <a:rPr lang="en-US" sz="3200" dirty="0" smtClean="0"/>
              <a:t> </a:t>
            </a:r>
            <a:r>
              <a:rPr lang="en-US" sz="3200" dirty="0"/>
              <a:t>small program inside of a </a:t>
            </a:r>
            <a:r>
              <a:rPr lang="en-US" sz="3200" dirty="0" smtClean="0"/>
              <a:t>program</a:t>
            </a:r>
            <a:endParaRPr lang="en-US" sz="3200" dirty="0"/>
          </a:p>
          <a:p>
            <a:r>
              <a:rPr lang="en-US" dirty="0" smtClean="0"/>
              <a:t>The </a:t>
            </a:r>
            <a:r>
              <a:rPr lang="en-US" dirty="0"/>
              <a:t>basic </a:t>
            </a:r>
            <a:r>
              <a:rPr lang="en-US" dirty="0" smtClean="0"/>
              <a:t>idea:</a:t>
            </a:r>
          </a:p>
          <a:p>
            <a:pPr lvl="1"/>
            <a:r>
              <a:rPr lang="en-US" sz="3200" dirty="0" smtClean="0"/>
              <a:t>We </a:t>
            </a:r>
            <a:r>
              <a:rPr lang="en-US" sz="3200" dirty="0"/>
              <a:t>write a sequence of </a:t>
            </a:r>
            <a:r>
              <a:rPr lang="en-US" sz="3200" dirty="0" smtClean="0"/>
              <a:t>statements</a:t>
            </a:r>
          </a:p>
          <a:p>
            <a:pPr lvl="1"/>
            <a:r>
              <a:rPr lang="en-US" sz="3200" dirty="0" smtClean="0"/>
              <a:t>And give </a:t>
            </a:r>
            <a:r>
              <a:rPr lang="en-US" sz="3200" dirty="0"/>
              <a:t>that sequence a </a:t>
            </a:r>
            <a:r>
              <a:rPr lang="en-US" sz="3200" dirty="0" smtClean="0"/>
              <a:t>name</a:t>
            </a:r>
          </a:p>
          <a:p>
            <a:pPr lvl="1"/>
            <a:r>
              <a:rPr lang="en-US" sz="3200" dirty="0" smtClean="0"/>
              <a:t>We </a:t>
            </a:r>
            <a:r>
              <a:rPr lang="en-US" sz="3200" dirty="0"/>
              <a:t>can </a:t>
            </a:r>
            <a:r>
              <a:rPr lang="en-US" sz="3200" dirty="0" smtClean="0"/>
              <a:t>then execute </a:t>
            </a:r>
            <a:r>
              <a:rPr lang="en-US" sz="3200" dirty="0"/>
              <a:t>this sequence at any time by referring to </a:t>
            </a:r>
            <a:r>
              <a:rPr lang="en-US" sz="3200" dirty="0" smtClean="0"/>
              <a:t>the sequence’s name</a:t>
            </a:r>
            <a:endParaRPr lang="en-US" sz="3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17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509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to Use Functions?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not an exact science, and there’s no hard rules on when to use functions</a:t>
            </a:r>
          </a:p>
          <a:p>
            <a:pPr lvl="3"/>
            <a:endParaRPr lang="en-US" dirty="0"/>
          </a:p>
          <a:p>
            <a:r>
              <a:rPr lang="en-US" dirty="0" smtClean="0"/>
              <a:t>If you have a </a:t>
            </a:r>
            <a:r>
              <a:rPr lang="en-US" b="1" i="1" dirty="0" smtClean="0"/>
              <a:t>block</a:t>
            </a:r>
            <a:r>
              <a:rPr lang="en-US" dirty="0" smtClean="0"/>
              <a:t> of code that performs a specific task, that might make a good function</a:t>
            </a:r>
          </a:p>
          <a:p>
            <a:pPr marL="457200" lvl="1" indent="0">
              <a:buNone/>
            </a:pPr>
            <a:r>
              <a:rPr lang="en-US" sz="2400" b="1" dirty="0" err="1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400" b="1" dirty="0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debugList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theList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):</a:t>
            </a: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sz="24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theList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):</a:t>
            </a: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2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"At index"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"list is"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theList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]) 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6914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to Use Functions?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Functions are used when you have a block of code that you want to be able to:</a:t>
            </a:r>
          </a:p>
          <a:p>
            <a:pPr lvl="1"/>
            <a:r>
              <a:rPr lang="en-US" sz="3200" dirty="0"/>
              <a:t>Write only once and be able to use again</a:t>
            </a:r>
          </a:p>
          <a:p>
            <a:pPr lvl="2"/>
            <a:r>
              <a:rPr lang="en-US" dirty="0"/>
              <a:t>Example: getting input from the user</a:t>
            </a:r>
          </a:p>
          <a:p>
            <a:pPr lvl="1"/>
            <a:r>
              <a:rPr lang="en-US" sz="3200" dirty="0" smtClean="0"/>
              <a:t>Call multiple times at different places</a:t>
            </a:r>
          </a:p>
          <a:p>
            <a:pPr lvl="2"/>
            <a:r>
              <a:rPr lang="en-US" dirty="0" smtClean="0"/>
              <a:t>Example: printing out a menu of choices</a:t>
            </a:r>
          </a:p>
          <a:p>
            <a:pPr lvl="1"/>
            <a:r>
              <a:rPr lang="en-US" sz="3200" dirty="0" smtClean="0"/>
              <a:t>Differ a little bit when you call it each time</a:t>
            </a:r>
          </a:p>
          <a:p>
            <a:pPr lvl="2"/>
            <a:r>
              <a:rPr lang="en-US" dirty="0" smtClean="0"/>
              <a:t>Example: printing out a greeting to different people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1049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Class We Covered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for </a:t>
            </a:r>
            <a:r>
              <a:rPr lang="en-US" dirty="0" smtClean="0"/>
              <a:t>loops</a:t>
            </a:r>
          </a:p>
          <a:p>
            <a:pPr lvl="1"/>
            <a:r>
              <a:rPr lang="en-US" sz="2800" dirty="0" smtClean="0"/>
              <a:t>Syntax</a:t>
            </a:r>
          </a:p>
          <a:p>
            <a:pPr lvl="1"/>
            <a:r>
              <a:rPr lang="en-US" dirty="0" smtClean="0"/>
              <a:t>Using it to iterate over a list</a:t>
            </a:r>
          </a:p>
          <a:p>
            <a:pPr lvl="1"/>
            <a:r>
              <a:rPr lang="en-US" sz="2800" dirty="0" smtClean="0"/>
              <a:t>Using it for “counting” the number of actions</a:t>
            </a:r>
          </a:p>
          <a:p>
            <a:r>
              <a:rPr lang="en-US" sz="3200" dirty="0" smtClean="0"/>
              <a:t>The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range() </a:t>
            </a:r>
            <a:r>
              <a:rPr lang="en-US" sz="3200" dirty="0" smtClean="0"/>
              <a:t>function</a:t>
            </a:r>
          </a:p>
          <a:p>
            <a:pPr lvl="1"/>
            <a:r>
              <a:rPr lang="en-US" sz="2800" dirty="0" smtClean="0"/>
              <a:t>Syntax</a:t>
            </a:r>
          </a:p>
          <a:p>
            <a:pPr lvl="1"/>
            <a:r>
              <a:rPr lang="en-US" dirty="0" smtClean="0"/>
              <a:t>Three forms: one, two, or three numbers</a:t>
            </a:r>
            <a:endParaRPr lang="en-US" sz="2800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2118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 </a:t>
            </a:r>
            <a:r>
              <a:rPr lang="en-US" b="1" u="sng" dirty="0" smtClean="0"/>
              <a:t>definition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The part of the program that creates a function</a:t>
            </a:r>
          </a:p>
          <a:p>
            <a:pPr lvl="1"/>
            <a:r>
              <a:rPr lang="en-US" dirty="0" smtClean="0"/>
              <a:t>For example: “</a:t>
            </a:r>
            <a:r>
              <a:rPr lang="en-US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  <a:r>
              <a:rPr lang="en-US" dirty="0" smtClean="0"/>
              <a:t>” and the lines of code that are indented inside of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main():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Function </a:t>
            </a:r>
            <a:r>
              <a:rPr lang="en-US" b="1" u="sng" dirty="0" smtClean="0"/>
              <a:t>call</a:t>
            </a:r>
            <a:r>
              <a:rPr lang="en-US" dirty="0" smtClean="0"/>
              <a:t> (or function invocation):</a:t>
            </a:r>
          </a:p>
          <a:p>
            <a:pPr lvl="1"/>
            <a:r>
              <a:rPr lang="en-US" dirty="0" smtClean="0"/>
              <a:t>When the function is used in a program</a:t>
            </a:r>
          </a:p>
          <a:p>
            <a:pPr lvl="1"/>
            <a:r>
              <a:rPr lang="en-US" dirty="0" smtClean="0"/>
              <a:t>For example: “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” or “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 smtClean="0"/>
              <a:t>”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20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019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21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Function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9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pixabay.com/static/uploads/photo/2014/03/24/17/14/robot-295165_640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DFD"/>
              </a:clrFrom>
              <a:clrTo>
                <a:srgbClr val="FE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3700" y="2879575"/>
            <a:ext cx="2896863" cy="3471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Note: Toy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75186"/>
            <a:ext cx="8347435" cy="4517689"/>
          </a:xfrm>
        </p:spPr>
        <p:txBody>
          <a:bodyPr/>
          <a:lstStyle/>
          <a:p>
            <a:r>
              <a:rPr lang="en-US" dirty="0" smtClean="0"/>
              <a:t>The example we’re going to look at today </a:t>
            </a:r>
            <a:br>
              <a:rPr lang="en-US" dirty="0" smtClean="0"/>
            </a:br>
            <a:r>
              <a:rPr lang="en-US" dirty="0" smtClean="0"/>
              <a:t>is something called a </a:t>
            </a:r>
            <a:r>
              <a:rPr lang="en-US" b="1" i="1" dirty="0" smtClean="0"/>
              <a:t>toy example</a:t>
            </a:r>
          </a:p>
          <a:p>
            <a:pPr lvl="3"/>
            <a:endParaRPr lang="en-US" dirty="0"/>
          </a:p>
          <a:p>
            <a:r>
              <a:rPr lang="en-US" dirty="0" smtClean="0"/>
              <a:t>It is purposefully simplistic (and kind </a:t>
            </a:r>
            <a:br>
              <a:rPr lang="en-US" dirty="0" smtClean="0"/>
            </a:br>
            <a:r>
              <a:rPr lang="en-US" dirty="0" smtClean="0"/>
              <a:t>of pointless) so you can focus on:</a:t>
            </a:r>
          </a:p>
          <a:p>
            <a:pPr lvl="1"/>
            <a:r>
              <a:rPr lang="en-US" dirty="0" smtClean="0"/>
              <a:t>The concept being taught</a:t>
            </a:r>
          </a:p>
          <a:p>
            <a:pPr lvl="1"/>
            <a:r>
              <a:rPr lang="en-US" u="sng" dirty="0" smtClean="0"/>
              <a:t>Not</a:t>
            </a:r>
            <a:r>
              <a:rPr lang="en-US" dirty="0" smtClean="0"/>
              <a:t> how the code itself works</a:t>
            </a:r>
          </a:p>
          <a:p>
            <a:r>
              <a:rPr lang="en-US" sz="2800" dirty="0" smtClean="0"/>
              <a:t>Sadly, it has nothing to do with actual toys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22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6627168"/>
            <a:ext cx="42023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Image from pixabay.com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436576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“Happy Birthday”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Happy Birthday </a:t>
            </a:r>
            <a:r>
              <a:rPr lang="en-US" dirty="0" smtClean="0"/>
              <a:t>lyrics…</a:t>
            </a:r>
          </a:p>
          <a:p>
            <a:pPr marL="457200" indent="0">
              <a:buNone/>
            </a:pPr>
            <a:r>
              <a:rPr lang="en-US" sz="2400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4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"Happy birthday to you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"Happy birthday to you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"Happy 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birthday, dear Maya..."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"Happy birthday to you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US" dirty="0" smtClean="0"/>
          </a:p>
          <a:p>
            <a:r>
              <a:rPr lang="en-US" dirty="0" smtClean="0"/>
              <a:t>Gives </a:t>
            </a:r>
            <a:r>
              <a:rPr lang="en-US" dirty="0"/>
              <a:t>us </a:t>
            </a:r>
            <a:r>
              <a:rPr lang="en-US" dirty="0" smtClean="0"/>
              <a:t>this…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23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3590147" y="4682099"/>
            <a:ext cx="4493538" cy="1631216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prstClr val="white">
                    <a:lumMod val="8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bash-4.1$ python birthday.py</a:t>
            </a:r>
            <a:br>
              <a:rPr lang="en-US" sz="2000" b="1" dirty="0">
                <a:solidFill>
                  <a:prstClr val="white">
                    <a:lumMod val="8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prstClr val="white">
                    <a:lumMod val="8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Happy birthday to you!</a:t>
            </a:r>
            <a:br>
              <a:rPr lang="en-US" sz="2000" b="1" dirty="0">
                <a:solidFill>
                  <a:prstClr val="white">
                    <a:lumMod val="8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prstClr val="white">
                    <a:lumMod val="8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Happy birthday to you!</a:t>
            </a:r>
            <a:br>
              <a:rPr lang="en-US" sz="2000" b="1" dirty="0">
                <a:solidFill>
                  <a:prstClr val="white">
                    <a:lumMod val="8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prstClr val="white">
                    <a:lumMod val="8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Happy birthday, dear </a:t>
            </a:r>
            <a:r>
              <a:rPr lang="en-US" sz="2000" b="1" dirty="0" smtClean="0">
                <a:solidFill>
                  <a:prstClr val="white">
                    <a:lumMod val="8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Maya...</a:t>
            </a:r>
            <a:r>
              <a:rPr lang="en-US" sz="2000" b="1" dirty="0">
                <a:solidFill>
                  <a:prstClr val="white">
                    <a:lumMod val="8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000" b="1" dirty="0">
                <a:solidFill>
                  <a:prstClr val="white">
                    <a:lumMod val="8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solidFill>
                  <a:prstClr val="white">
                    <a:lumMod val="85000"/>
                  </a:prst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Happy birthday to you!</a:t>
            </a:r>
          </a:p>
        </p:txBody>
      </p:sp>
    </p:spTree>
    <p:extLst>
      <p:ext uri="{BB962C8B-B14F-4D97-AF65-F5344CB8AC3E}">
        <p14:creationId xmlns:p14="http://schemas.microsoft.com/office/powerpoint/2010/main" val="3429335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Simplifying with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69364"/>
            <a:ext cx="8564881" cy="4156799"/>
          </a:xfrm>
        </p:spPr>
        <p:txBody>
          <a:bodyPr/>
          <a:lstStyle/>
          <a:p>
            <a:r>
              <a:rPr lang="en-US" dirty="0" smtClean="0"/>
              <a:t>Most of this code is repeated (duplicate code)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"Happy birthday to you!"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can </a:t>
            </a:r>
            <a:r>
              <a:rPr lang="en-US" b="1" i="1" dirty="0"/>
              <a:t>define</a:t>
            </a:r>
            <a:r>
              <a:rPr lang="en-US" i="1" dirty="0"/>
              <a:t> </a:t>
            </a:r>
            <a:r>
              <a:rPr lang="en-US" dirty="0"/>
              <a:t>a function to print out </a:t>
            </a:r>
            <a:r>
              <a:rPr lang="en-US" dirty="0" smtClean="0"/>
              <a:t>that line</a:t>
            </a:r>
            <a:endParaRPr lang="en-US" dirty="0"/>
          </a:p>
          <a:p>
            <a:pPr marL="457200" lvl="1" indent="0">
              <a:buNone/>
            </a:pP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happy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"Happy birthday to you!"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Let’s update our program to use this function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8514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741" y="826364"/>
            <a:ext cx="8538519" cy="1143000"/>
          </a:xfrm>
        </p:spPr>
        <p:txBody>
          <a:bodyPr/>
          <a:lstStyle/>
          <a:p>
            <a:r>
              <a:rPr lang="en-US" dirty="0" smtClean="0"/>
              <a:t>Updated “Happy Birthday”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updated program:</a:t>
            </a:r>
          </a:p>
          <a:p>
            <a:pPr marL="457200" lvl="1" indent="0">
              <a:buNone/>
            </a:pPr>
            <a:r>
              <a:rPr lang="en-US" sz="2400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4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happy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  <a:b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"Happy birthday to you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400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4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  <a:b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happy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happy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"Happy birthday, dear 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Maya..."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happy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457200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25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374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Simplifying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8" y="1969364"/>
            <a:ext cx="8686801" cy="4156799"/>
          </a:xfrm>
        </p:spPr>
        <p:txBody>
          <a:bodyPr/>
          <a:lstStyle/>
          <a:p>
            <a:r>
              <a:rPr lang="en-US" dirty="0" smtClean="0"/>
              <a:t>This clutters up our main function, though</a:t>
            </a:r>
          </a:p>
          <a:p>
            <a:r>
              <a:rPr lang="en-US" dirty="0" smtClean="0"/>
              <a:t>We could write a separate function that sings </a:t>
            </a:r>
            <a:br>
              <a:rPr lang="en-US" dirty="0" smtClean="0"/>
            </a:br>
            <a:r>
              <a:rPr lang="en-US" dirty="0" smtClean="0"/>
              <a:t>“Happy Birthday” to Maya, and call it in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pPr marL="457200" indent="0">
              <a:buNone/>
            </a:pPr>
            <a:endParaRPr lang="en-US" altLang="en-US" sz="2000" b="1" dirty="0" smtClean="0">
              <a:latin typeface="Courier New" panose="02070309020205020404" pitchFamily="49" charset="0"/>
            </a:endParaRPr>
          </a:p>
          <a:p>
            <a:pPr marL="457200" indent="0">
              <a:buNone/>
            </a:pPr>
            <a:r>
              <a:rPr lang="en-US" altLang="en-US" sz="2000" b="1" dirty="0" err="1" smtClean="0">
                <a:solidFill>
                  <a:srgbClr val="0000FF"/>
                </a:solidFill>
                <a:latin typeface="Courier New" panose="02070309020205020404" pitchFamily="49" charset="0"/>
              </a:rPr>
              <a:t>def</a:t>
            </a:r>
            <a:r>
              <a:rPr lang="en-US" altLang="en-US" sz="2000" b="1" dirty="0" smtClean="0">
                <a:solidFill>
                  <a:srgbClr val="0000FF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000" b="1" dirty="0" err="1" smtClean="0">
                <a:solidFill>
                  <a:srgbClr val="C00000"/>
                </a:solidFill>
                <a:latin typeface="Courier New" panose="02070309020205020404" pitchFamily="49" charset="0"/>
              </a:rPr>
              <a:t>singMaya</a:t>
            </a:r>
            <a:r>
              <a:rPr lang="en-US" altLang="en-US" sz="2000" b="1" dirty="0" smtClean="0">
                <a:latin typeface="Courier New" panose="02070309020205020404" pitchFamily="49" charset="0"/>
              </a:rPr>
              <a:t>():</a:t>
            </a:r>
            <a:endParaRPr lang="en-US" altLang="en-US" sz="2000" b="1" dirty="0"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</a:t>
            </a:r>
            <a:r>
              <a:rPr lang="en-US" altLang="en-US" sz="2000" b="1" dirty="0" smtClean="0">
                <a:latin typeface="Courier New" panose="02070309020205020404" pitchFamily="49" charset="0"/>
              </a:rPr>
              <a:t>    </a:t>
            </a:r>
            <a:r>
              <a:rPr lang="en-US" altLang="en-US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happy</a:t>
            </a:r>
            <a:r>
              <a:rPr lang="en-US" altLang="en-US" sz="2000" b="1" dirty="0">
                <a:latin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</a:t>
            </a:r>
            <a:r>
              <a:rPr lang="en-US" altLang="en-US" sz="2000" b="1" dirty="0" smtClean="0">
                <a:latin typeface="Courier New" panose="02070309020205020404" pitchFamily="49" charset="0"/>
              </a:rPr>
              <a:t>    </a:t>
            </a:r>
            <a:r>
              <a:rPr lang="en-US" altLang="en-US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happy</a:t>
            </a:r>
            <a:r>
              <a:rPr lang="en-US" altLang="en-US" sz="2000" b="1" dirty="0">
                <a:latin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</a:t>
            </a:r>
            <a:r>
              <a:rPr lang="en-US" altLang="en-US" sz="2000" b="1" dirty="0" smtClean="0">
                <a:latin typeface="Courier New" panose="02070309020205020404" pitchFamily="49" charset="0"/>
              </a:rPr>
              <a:t>    </a:t>
            </a:r>
            <a:r>
              <a:rPr lang="en-US" altLang="en-US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print</a:t>
            </a:r>
            <a:r>
              <a:rPr lang="en-US" altLang="en-US" sz="2000" b="1" dirty="0">
                <a:latin typeface="Courier New" panose="02070309020205020404" pitchFamily="49" charset="0"/>
              </a:rPr>
              <a:t>(</a:t>
            </a:r>
            <a:r>
              <a:rPr lang="en-US" alt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"Happy birthday, dear </a:t>
            </a:r>
            <a:r>
              <a:rPr lang="en-US" alt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Maya..."</a:t>
            </a:r>
            <a:r>
              <a:rPr lang="en-US" altLang="en-US" sz="2000" b="1" dirty="0" smtClean="0">
                <a:latin typeface="Courier New" panose="02070309020205020404" pitchFamily="49" charset="0"/>
              </a:rPr>
              <a:t>)</a:t>
            </a:r>
            <a:endParaRPr lang="en-US" altLang="en-US" sz="2000" b="1" dirty="0"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</a:t>
            </a:r>
            <a:r>
              <a:rPr lang="en-US" altLang="en-US" sz="2000" b="1" dirty="0" smtClean="0">
                <a:latin typeface="Courier New" panose="02070309020205020404" pitchFamily="49" charset="0"/>
              </a:rPr>
              <a:t>    </a:t>
            </a:r>
            <a:r>
              <a:rPr lang="en-US" altLang="en-US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happy</a:t>
            </a:r>
            <a:r>
              <a:rPr lang="en-US" altLang="en-US" sz="2000" b="1" dirty="0">
                <a:latin typeface="Courier New" panose="02070309020205020404" pitchFamily="49" charset="0"/>
              </a:rPr>
              <a:t>()</a:t>
            </a:r>
          </a:p>
          <a:p>
            <a:pPr marL="457200" lvl="1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26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467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Updated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new updated program:</a:t>
            </a:r>
          </a:p>
          <a:p>
            <a:pPr marL="457200" lvl="1" indent="0">
              <a:buNone/>
            </a:pPr>
            <a:r>
              <a:rPr lang="en-US" sz="20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happy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45720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"Happy birthday to you!"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r>
              <a:rPr lang="en-US" sz="20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singMaya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happy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45720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happy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45720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"Happy birthday, dear 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Maya..."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happy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457200" lvl="1" indent="0">
              <a:buNone/>
            </a:pPr>
            <a:r>
              <a:rPr lang="en-US" sz="2000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singMaya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20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sing Happy Birthday to </a:t>
            </a:r>
            <a:r>
              <a:rPr lang="en-US" sz="20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Maya</a:t>
            </a:r>
            <a:endParaRPr lang="en-US" sz="20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pPr marL="457200" lvl="1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27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537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Updated Program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bash-4.1$ python birthday.py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Happy birthday to you!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Happy birthday to you!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Happy birthday, dear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Maya...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Happy birthday to you!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bash-4.1$</a:t>
            </a:r>
          </a:p>
          <a:p>
            <a:pPr marL="0" indent="0">
              <a:buNone/>
            </a:pP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28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61167" y="5154449"/>
            <a:ext cx="4528356" cy="120032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Notice that despite all the changes we made to the code, the output is still exactly the same as before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378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Someone Else’s Birthday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528304" cy="4156799"/>
          </a:xfrm>
        </p:spPr>
        <p:txBody>
          <a:bodyPr/>
          <a:lstStyle/>
          <a:p>
            <a:r>
              <a:rPr lang="en-US" dirty="0"/>
              <a:t>Creating this function saved us a lot of typing!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/>
              <a:t>if it’s </a:t>
            </a:r>
            <a:r>
              <a:rPr lang="en-US" dirty="0" smtClean="0"/>
              <a:t>Luke’s birthday?</a:t>
            </a:r>
          </a:p>
          <a:p>
            <a:pPr lvl="1"/>
            <a:r>
              <a:rPr lang="en-US" sz="3000" dirty="0" smtClean="0"/>
              <a:t>We </a:t>
            </a:r>
            <a:r>
              <a:rPr lang="en-US" sz="3000" dirty="0"/>
              <a:t>could write a new </a:t>
            </a:r>
            <a:r>
              <a:rPr lang="en-US" sz="3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singLuke</a:t>
            </a:r>
            <a:r>
              <a:rPr lang="en-US" sz="3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3000" dirty="0" smtClean="0"/>
              <a:t> </a:t>
            </a:r>
            <a:r>
              <a:rPr lang="en-US" sz="3000" dirty="0"/>
              <a:t>function</a:t>
            </a:r>
            <a:r>
              <a:rPr lang="en-US" sz="3000" dirty="0" smtClean="0"/>
              <a:t>!</a:t>
            </a:r>
          </a:p>
          <a:p>
            <a:pPr lvl="3"/>
            <a:endParaRPr lang="en-US" dirty="0" smtClean="0"/>
          </a:p>
          <a:p>
            <a:pPr marL="457200" indent="0">
              <a:buNone/>
            </a:pPr>
            <a:r>
              <a:rPr lang="en-US" sz="2400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4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singLuke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happy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happy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"Happy birthday, dear 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Luke..."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happy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29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159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Any Questions from Last Time?</a:t>
            </a:r>
          </a:p>
        </p:txBody>
      </p:sp>
    </p:spTree>
    <p:extLst>
      <p:ext uri="{BB962C8B-B14F-4D97-AF65-F5344CB8AC3E}">
        <p14:creationId xmlns:p14="http://schemas.microsoft.com/office/powerpoint/2010/main" val="296621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“Happy Birthday”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6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happy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"Happy birthday to you!"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singMaya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happy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happy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"Happy birthday, dear </a:t>
            </a:r>
            <a:r>
              <a:rPr lang="en-US" sz="16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Maya..."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happy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singLuke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happy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happy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"Happy birthday, dear </a:t>
            </a:r>
            <a:r>
              <a:rPr lang="en-US" sz="16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Luke..."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happy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singMaya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6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sing Happy Birthday to Maya</a:t>
            </a:r>
            <a:endParaRPr lang="en-US" sz="16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   </a:t>
            </a:r>
            <a:r>
              <a:rPr lang="en-US" sz="16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16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empty line between the two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singLuke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6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sing Happy Birthday to </a:t>
            </a:r>
            <a:r>
              <a:rPr lang="en-US" sz="16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Luke</a:t>
            </a:r>
            <a:endParaRPr lang="en-US" sz="16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30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678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Updated Program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bash-4.1$ python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birthday2.py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Happy birthday to you!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Happy birthday to you!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Happy birthday, dear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Maya...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Happy birthday to you!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Happy birthday to you!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Happy birthday to you!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Happy birthday, dear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Luke...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Happy birthday to you!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bash-4.1$</a:t>
            </a:r>
          </a:p>
          <a:p>
            <a:pPr marL="0" indent="0">
              <a:buNone/>
            </a:pP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31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6627168"/>
            <a:ext cx="42023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Image from pixabay.com</a:t>
            </a:r>
            <a:endParaRPr lang="en-US" sz="900" dirty="0"/>
          </a:p>
        </p:txBody>
      </p:sp>
      <p:pic>
        <p:nvPicPr>
          <p:cNvPr id="3074" name="Picture 2" descr="https://pixabay.com/static/uploads/photo/2016/02/09/17/43/dogs-1190015_640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9FAFC"/>
              </a:clrFrom>
              <a:clrTo>
                <a:srgbClr val="F9FA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4843" y="3001244"/>
            <a:ext cx="4276860" cy="3568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8230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Birthdays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404698" cy="4156799"/>
          </a:xfrm>
        </p:spPr>
        <p:txBody>
          <a:bodyPr/>
          <a:lstStyle/>
          <a:p>
            <a:r>
              <a:rPr lang="en-US" dirty="0"/>
              <a:t>This is </a:t>
            </a:r>
            <a:r>
              <a:rPr lang="en-US" dirty="0" smtClean="0"/>
              <a:t>much easier to read and use!</a:t>
            </a:r>
          </a:p>
          <a:p>
            <a:r>
              <a:rPr lang="en-US" dirty="0" smtClean="0"/>
              <a:t>But… there’s still a </a:t>
            </a:r>
            <a:r>
              <a:rPr lang="en-US" u="sng" dirty="0" smtClean="0"/>
              <a:t>lot</a:t>
            </a:r>
            <a:r>
              <a:rPr lang="en-US" dirty="0" smtClean="0"/>
              <a:t> of code duplication</a:t>
            </a:r>
          </a:p>
          <a:p>
            <a:pPr lvl="3"/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only difference between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singMaya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singLuke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</a:t>
            </a:r>
            <a:r>
              <a:rPr lang="en-US" dirty="0"/>
              <a:t>is </a:t>
            </a:r>
            <a:r>
              <a:rPr lang="en-US" dirty="0" smtClean="0"/>
              <a:t>what?</a:t>
            </a:r>
          </a:p>
          <a:p>
            <a:pPr lvl="1"/>
            <a:r>
              <a:rPr lang="en-US" sz="3200" dirty="0" smtClean="0"/>
              <a:t>The </a:t>
            </a:r>
            <a:r>
              <a:rPr lang="en-US" sz="3200" dirty="0"/>
              <a:t>name in the third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print()</a:t>
            </a:r>
            <a:r>
              <a:rPr lang="en-US" sz="3200" dirty="0" smtClean="0"/>
              <a:t> statement</a:t>
            </a:r>
            <a:endParaRPr lang="en-US" sz="3200" dirty="0"/>
          </a:p>
          <a:p>
            <a:r>
              <a:rPr lang="en-US" dirty="0" smtClean="0"/>
              <a:t>We could combine these two functions into one by using something called a </a:t>
            </a:r>
            <a:r>
              <a:rPr lang="en-US" b="1" i="1" dirty="0" smtClean="0"/>
              <a:t>parameter</a:t>
            </a:r>
            <a:endParaRPr lang="en-US" b="1" i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32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30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33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Function Parameters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74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Parameter?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b="1" i="1" dirty="0" smtClean="0"/>
              <a:t>parameter</a:t>
            </a:r>
            <a:r>
              <a:rPr lang="en-US" dirty="0" smtClean="0"/>
              <a:t> is a variable that is initialized when we call a function</a:t>
            </a:r>
          </a:p>
          <a:p>
            <a:r>
              <a:rPr lang="en-US" dirty="0" smtClean="0"/>
              <a:t>We can create a generic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sing()</a:t>
            </a:r>
            <a:r>
              <a:rPr lang="en-US" dirty="0" smtClean="0"/>
              <a:t> function that takes in a person’s name as a parameter</a:t>
            </a:r>
          </a:p>
          <a:p>
            <a:pPr marL="457200" lvl="1" indent="0">
              <a:buNone/>
            </a:pPr>
            <a:endParaRPr lang="en-US" altLang="en-US" sz="2000" b="1" dirty="0" smtClean="0">
              <a:latin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altLang="en-US" sz="2000" b="1" dirty="0" err="1" smtClean="0">
                <a:solidFill>
                  <a:srgbClr val="0000CC"/>
                </a:solidFill>
                <a:latin typeface="Courier New" panose="02070309020205020404" pitchFamily="49" charset="0"/>
              </a:rPr>
              <a:t>def</a:t>
            </a:r>
            <a:r>
              <a:rPr lang="en-US" altLang="en-US" sz="2000" b="1" dirty="0" smtClean="0">
                <a:solidFill>
                  <a:srgbClr val="0000CC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sing</a:t>
            </a:r>
            <a:r>
              <a:rPr lang="en-US" altLang="en-US" sz="2000" b="1" dirty="0">
                <a:latin typeface="Courier New" panose="02070309020205020404" pitchFamily="49" charset="0"/>
              </a:rPr>
              <a:t>(person):</a:t>
            </a:r>
            <a:br>
              <a:rPr lang="en-US" altLang="en-US" sz="2000" b="1" dirty="0">
                <a:latin typeface="Courier New" panose="02070309020205020404" pitchFamily="49" charset="0"/>
              </a:rPr>
            </a:br>
            <a:r>
              <a:rPr lang="en-US" altLang="en-US" sz="2000" b="1" dirty="0">
                <a:latin typeface="Courier New" panose="02070309020205020404" pitchFamily="49" charset="0"/>
              </a:rPr>
              <a:t>    </a:t>
            </a:r>
            <a:r>
              <a:rPr lang="en-US" altLang="en-US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happy</a:t>
            </a:r>
            <a:r>
              <a:rPr lang="en-US" altLang="en-US" sz="2000" b="1" dirty="0">
                <a:latin typeface="Courier New" panose="02070309020205020404" pitchFamily="49" charset="0"/>
              </a:rPr>
              <a:t>()</a:t>
            </a:r>
            <a:br>
              <a:rPr lang="en-US" altLang="en-US" sz="2000" b="1" dirty="0">
                <a:latin typeface="Courier New" panose="02070309020205020404" pitchFamily="49" charset="0"/>
              </a:rPr>
            </a:br>
            <a:r>
              <a:rPr lang="en-US" altLang="en-US" sz="2000" b="1" dirty="0">
                <a:latin typeface="Courier New" panose="02070309020205020404" pitchFamily="49" charset="0"/>
              </a:rPr>
              <a:t>    </a:t>
            </a:r>
            <a:r>
              <a:rPr lang="en-US" altLang="en-US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happy</a:t>
            </a:r>
            <a:r>
              <a:rPr lang="en-US" altLang="en-US" sz="2000" b="1" dirty="0">
                <a:latin typeface="Courier New" panose="02070309020205020404" pitchFamily="49" charset="0"/>
              </a:rPr>
              <a:t>()</a:t>
            </a:r>
            <a:br>
              <a:rPr lang="en-US" altLang="en-US" sz="2000" b="1" dirty="0">
                <a:latin typeface="Courier New" panose="02070309020205020404" pitchFamily="49" charset="0"/>
              </a:rPr>
            </a:br>
            <a:r>
              <a:rPr lang="en-US" altLang="en-US" sz="2000" b="1" dirty="0">
                <a:latin typeface="Courier New" panose="02070309020205020404" pitchFamily="49" charset="0"/>
              </a:rPr>
              <a:t>    </a:t>
            </a:r>
            <a:r>
              <a:rPr lang="en-US" altLang="en-US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print</a:t>
            </a:r>
            <a:r>
              <a:rPr lang="en-US" altLang="en-US" sz="2000" b="1" dirty="0">
                <a:latin typeface="Courier New" panose="02070309020205020404" pitchFamily="49" charset="0"/>
              </a:rPr>
              <a:t>(</a:t>
            </a:r>
            <a:r>
              <a:rPr lang="en-US" alt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"Happy birthday, dear"</a:t>
            </a:r>
            <a:r>
              <a:rPr lang="en-US" altLang="en-US" sz="2000" b="1" dirty="0">
                <a:latin typeface="Courier New" panose="02070309020205020404" pitchFamily="49" charset="0"/>
              </a:rPr>
              <a:t>, person + </a:t>
            </a:r>
            <a:r>
              <a:rPr lang="en-US" alt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"..."</a:t>
            </a:r>
            <a:r>
              <a:rPr lang="en-US" altLang="en-US" sz="2000" b="1" dirty="0">
                <a:latin typeface="Courier New" panose="02070309020205020404" pitchFamily="49" charset="0"/>
              </a:rPr>
              <a:t>)</a:t>
            </a:r>
            <a:br>
              <a:rPr lang="en-US" altLang="en-US" sz="2000" b="1" dirty="0">
                <a:latin typeface="Courier New" panose="02070309020205020404" pitchFamily="49" charset="0"/>
              </a:rPr>
            </a:br>
            <a:r>
              <a:rPr lang="en-US" altLang="en-US" sz="2000" b="1" dirty="0">
                <a:latin typeface="Courier New" panose="02070309020205020404" pitchFamily="49" charset="0"/>
              </a:rPr>
              <a:t>    </a:t>
            </a:r>
            <a:r>
              <a:rPr lang="en-US" altLang="en-US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happy</a:t>
            </a:r>
            <a:r>
              <a:rPr lang="en-US" altLang="en-US" sz="2000" b="1" dirty="0">
                <a:latin typeface="Courier New" panose="02070309020205020404" pitchFamily="49" charset="0"/>
              </a:rPr>
              <a:t>()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34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41557" y="4847794"/>
            <a:ext cx="1655805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parameter</a:t>
            </a:r>
            <a:endParaRPr lang="en-US" sz="2400" dirty="0">
              <a:solidFill>
                <a:prstClr val="black"/>
              </a:solidFill>
              <a:latin typeface="Calibri"/>
              <a:cs typeface="Courier New" panose="02070309020205020404" pitchFamily="49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3212757" y="4794422"/>
            <a:ext cx="1828800" cy="284205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6102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“Happy Birthday” with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 err="1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000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happy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"Happy birthday to you!"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err="1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000" b="1" dirty="0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(person):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happy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happy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print</a:t>
            </a:r>
            <a:r>
              <a:rPr lang="en-US" altLang="en-US" sz="2000" b="1" dirty="0">
                <a:latin typeface="Courier New" panose="02070309020205020404" pitchFamily="49" charset="0"/>
              </a:rPr>
              <a:t>(</a:t>
            </a:r>
            <a:r>
              <a:rPr lang="en-US" alt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"Happy birthday, dear"</a:t>
            </a:r>
            <a:r>
              <a:rPr lang="en-US" altLang="en-US" sz="2000" b="1" dirty="0">
                <a:latin typeface="Courier New" panose="02070309020205020404" pitchFamily="49" charset="0"/>
              </a:rPr>
              <a:t>, person + </a:t>
            </a:r>
            <a:r>
              <a:rPr lang="en-US" alt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"..."</a:t>
            </a:r>
            <a:r>
              <a:rPr lang="en-US" altLang="en-US" sz="2000" b="1" dirty="0">
                <a:latin typeface="Courier New" panose="02070309020205020404" pitchFamily="49" charset="0"/>
              </a:rPr>
              <a:t>)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happy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err="1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000" b="1" dirty="0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sing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"Maya"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sing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"Luke"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35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51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“Happy Birthday” with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 err="1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000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happy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"Happy birthday to you!"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err="1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000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(person):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happy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happy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2000" b="1" dirty="0">
                <a:solidFill>
                  <a:srgbClr val="C00000"/>
                </a:solidFill>
                <a:latin typeface="Courier New" panose="02070309020205020404" pitchFamily="49" charset="0"/>
              </a:rPr>
              <a:t>print</a:t>
            </a:r>
            <a:r>
              <a:rPr lang="en-US" altLang="en-US" sz="2000" b="1" dirty="0">
                <a:latin typeface="Courier New" panose="02070309020205020404" pitchFamily="49" charset="0"/>
              </a:rPr>
              <a:t>(</a:t>
            </a:r>
            <a:r>
              <a:rPr lang="en-US" alt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"Happy birthday, dear"</a:t>
            </a:r>
            <a:r>
              <a:rPr lang="en-US" altLang="en-US" sz="2000" b="1" dirty="0">
                <a:latin typeface="Courier New" panose="02070309020205020404" pitchFamily="49" charset="0"/>
              </a:rPr>
              <a:t>, person + </a:t>
            </a:r>
            <a:r>
              <a:rPr lang="en-US" altLang="en-US" sz="2000" b="1" dirty="0">
                <a:solidFill>
                  <a:srgbClr val="008000"/>
                </a:solidFill>
                <a:latin typeface="Courier New" panose="02070309020205020404" pitchFamily="49" charset="0"/>
              </a:rPr>
              <a:t>"..."</a:t>
            </a:r>
            <a:r>
              <a:rPr lang="en-US" altLang="en-US" sz="2000" b="1" dirty="0">
                <a:latin typeface="Courier New" panose="02070309020205020404" pitchFamily="49" charset="0"/>
              </a:rPr>
              <a:t>)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happy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err="1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000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"Maya"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"Luke"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36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05200" y="2673005"/>
            <a:ext cx="2809103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parameter passed in</a:t>
            </a:r>
            <a:endParaRPr lang="en-US" sz="2400" dirty="0">
              <a:solidFill>
                <a:prstClr val="black"/>
              </a:solidFill>
              <a:latin typeface="Calibri"/>
              <a:cs typeface="Courier New" panose="02070309020205020404" pitchFamily="49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590800" y="2730843"/>
            <a:ext cx="914400" cy="172995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855940" y="2673005"/>
            <a:ext cx="1696995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parameter being used</a:t>
            </a:r>
            <a:endParaRPr lang="en-US" sz="2400" dirty="0">
              <a:solidFill>
                <a:prstClr val="black"/>
              </a:solidFill>
              <a:latin typeface="Calibri"/>
              <a:cs typeface="Courier New" panose="02070309020205020404" pitchFamily="49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6190735" y="3249827"/>
            <a:ext cx="665205" cy="593124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909751" y="4983718"/>
            <a:ext cx="3793524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function call with parameter</a:t>
            </a:r>
            <a:endParaRPr lang="en-US" sz="2400" dirty="0">
              <a:solidFill>
                <a:prstClr val="black"/>
              </a:solidFill>
              <a:latin typeface="Calibri"/>
              <a:cs typeface="Courier New" panose="02070309020205020404" pitchFamily="49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3048000" y="5214551"/>
            <a:ext cx="1861751" cy="0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893276" y="5638971"/>
            <a:ext cx="3793524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function call with parameter</a:t>
            </a:r>
            <a:endParaRPr lang="en-US" sz="2400" dirty="0">
              <a:solidFill>
                <a:prstClr val="black"/>
              </a:solidFill>
              <a:latin typeface="Calibri"/>
              <a:cs typeface="Courier New" panose="02070309020205020404" pitchFamily="49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3031525" y="5869804"/>
            <a:ext cx="1861751" cy="0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8056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7" grpId="0" animBg="1"/>
      <p:bldP spid="21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Updated Program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bash-4.1$ python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birthday3.py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Happy birthday to you!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Happy birthday to you!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Happy birthday, dear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Maya...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Happy birthday to you!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Happy birthday to you!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Happy birthday to you!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Happy birthday, dear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Luke...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Happy birthday to you!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bash-4.1$</a:t>
            </a:r>
          </a:p>
          <a:p>
            <a:pPr marL="0" indent="0">
              <a:buNone/>
            </a:pP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37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89605" y="3525621"/>
            <a:ext cx="2345726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This looks the same as before!</a:t>
            </a:r>
            <a:endParaRPr lang="en-US" sz="2400" dirty="0">
              <a:solidFill>
                <a:prstClr val="black"/>
              </a:solidFill>
              <a:latin typeface="Calibri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82963" y="4356618"/>
            <a:ext cx="3027405" cy="1938992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That’s fine!  We wanted to make our code easier to read and use, not change the way it works.</a:t>
            </a:r>
            <a:endParaRPr lang="en-US" sz="2400" dirty="0">
              <a:solidFill>
                <a:prstClr val="black"/>
              </a:solidFill>
              <a:latin typeface="Calibri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574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Exercise: Prompt for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would we update the code in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dirty="0" smtClean="0"/>
              <a:t> to ask the user for the name of the person?</a:t>
            </a:r>
          </a:p>
          <a:p>
            <a:pPr lvl="1"/>
            <a:r>
              <a:rPr lang="en-US" dirty="0" smtClean="0"/>
              <a:t>Current code looks like this:</a:t>
            </a:r>
          </a:p>
          <a:p>
            <a:pPr marL="457200" lvl="1" indent="0">
              <a:buNone/>
            </a:pP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main():</a:t>
            </a:r>
          </a:p>
          <a:p>
            <a:pPr marL="457200" lvl="1" indent="0">
              <a:buNone/>
            </a:pP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sing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"Maya"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457200" lvl="1" indent="0">
              <a:buNone/>
            </a:pP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38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85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Solution: Prompt for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686800" cy="4156799"/>
          </a:xfrm>
        </p:spPr>
        <p:txBody>
          <a:bodyPr/>
          <a:lstStyle/>
          <a:p>
            <a:r>
              <a:rPr lang="en-US" dirty="0" smtClean="0"/>
              <a:t>How would we update the code in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dirty="0" smtClean="0"/>
              <a:t> to ask the user for the name of the person?</a:t>
            </a:r>
          </a:p>
          <a:p>
            <a:pPr lvl="1"/>
            <a:r>
              <a:rPr lang="en-US" dirty="0" smtClean="0"/>
              <a:t>Updated code looks like this:</a:t>
            </a:r>
          </a:p>
          <a:p>
            <a:pPr marL="457200" lvl="1" indent="0">
              <a:buNone/>
            </a:pP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main():</a:t>
            </a: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birthdayName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input(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"Whose birthday? 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sing(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birthdayName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457200" lvl="1" indent="0">
              <a:buNone/>
            </a:pP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39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50973" y="5525353"/>
            <a:ext cx="5115698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Nothing else needs to change – and the </a:t>
            </a:r>
            <a:r>
              <a:rPr lang="en-US" sz="24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sing()</a:t>
            </a:r>
            <a:r>
              <a:rPr lang="en-US" sz="2400" dirty="0" smtClean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 function stays the same</a:t>
            </a:r>
            <a:endParaRPr lang="en-US" sz="2400" dirty="0">
              <a:solidFill>
                <a:prstClr val="black"/>
              </a:solidFill>
              <a:latin typeface="Calibri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468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778" y="1969364"/>
            <a:ext cx="8740780" cy="4156799"/>
          </a:xfrm>
        </p:spPr>
        <p:txBody>
          <a:bodyPr/>
          <a:lstStyle/>
          <a:p>
            <a:r>
              <a:rPr lang="en-US" dirty="0" smtClean="0"/>
              <a:t>To learn why you would want to divide your code into smaller, more specific pieces (functions!)</a:t>
            </a:r>
            <a:endParaRPr lang="en-US" dirty="0"/>
          </a:p>
          <a:p>
            <a:r>
              <a:rPr lang="en-US" dirty="0" smtClean="0"/>
              <a:t>To </a:t>
            </a:r>
            <a:r>
              <a:rPr lang="en-US" dirty="0"/>
              <a:t>be able to define new functions in </a:t>
            </a:r>
            <a:r>
              <a:rPr lang="en-US" dirty="0" smtClean="0"/>
              <a:t>Python</a:t>
            </a:r>
            <a:endParaRPr lang="en-US" dirty="0"/>
          </a:p>
          <a:p>
            <a:r>
              <a:rPr lang="en-US" dirty="0"/>
              <a:t>To understand the details of function calls and parameter passing in </a:t>
            </a:r>
            <a:r>
              <a:rPr lang="en-US" dirty="0" smtClean="0"/>
              <a:t>Python</a:t>
            </a:r>
            <a:endParaRPr lang="en-US" dirty="0"/>
          </a:p>
          <a:p>
            <a:r>
              <a:rPr lang="en-US" dirty="0"/>
              <a:t>To </a:t>
            </a:r>
            <a:r>
              <a:rPr lang="en-US" dirty="0" smtClean="0"/>
              <a:t>use </a:t>
            </a:r>
            <a:r>
              <a:rPr lang="en-US" dirty="0"/>
              <a:t>functions to reduce code duplication and increase program </a:t>
            </a:r>
            <a:r>
              <a:rPr lang="en-US" dirty="0" smtClean="0"/>
              <a:t>modularity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52996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bash-4.1$ python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birthday4.py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Whose birthday? </a:t>
            </a:r>
            <a:r>
              <a:rPr 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UMBC</a:t>
            </a:r>
            <a:endParaRPr lang="en-US" sz="2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Happy birthday to you!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Happy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birthday to you!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Happy birthday, dear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UMBC...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Happy birthday to you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!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bash-4.1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</a:p>
          <a:p>
            <a:pPr marL="0" indent="0">
              <a:buNone/>
            </a:pP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40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11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41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Parameters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41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and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function is its own little </a:t>
            </a:r>
            <a:r>
              <a:rPr lang="en-US" dirty="0" smtClean="0"/>
              <a:t>subprogram</a:t>
            </a:r>
          </a:p>
          <a:p>
            <a:pPr lvl="1"/>
            <a:r>
              <a:rPr lang="en-US" sz="3200" dirty="0" smtClean="0"/>
              <a:t>Variables used inside of a function </a:t>
            </a:r>
            <a:br>
              <a:rPr lang="en-US" sz="3200" dirty="0" smtClean="0"/>
            </a:br>
            <a:r>
              <a:rPr lang="en-US" sz="3200" dirty="0" smtClean="0"/>
              <a:t>are </a:t>
            </a:r>
            <a:r>
              <a:rPr lang="en-US" sz="3200" b="1" i="1" dirty="0" smtClean="0"/>
              <a:t>local</a:t>
            </a:r>
            <a:r>
              <a:rPr lang="en-US" sz="3200" dirty="0" smtClean="0"/>
              <a:t> to that function</a:t>
            </a:r>
          </a:p>
          <a:p>
            <a:pPr lvl="1"/>
            <a:r>
              <a:rPr lang="en-US" sz="3200" dirty="0" smtClean="0"/>
              <a:t>Even if they have the same name as variables that appear outside that function</a:t>
            </a:r>
            <a:endParaRPr lang="en-US" sz="3200" dirty="0"/>
          </a:p>
          <a:p>
            <a:r>
              <a:rPr lang="en-US" dirty="0" smtClean="0"/>
              <a:t>The </a:t>
            </a:r>
            <a:r>
              <a:rPr lang="en-US" b="1" u="sng" dirty="0" smtClean="0"/>
              <a:t>only</a:t>
            </a:r>
            <a:r>
              <a:rPr lang="en-US" dirty="0" smtClean="0"/>
              <a:t> way for a function to see a variable from outside itself is for that variable to be passed as a </a:t>
            </a:r>
            <a:r>
              <a:rPr lang="en-US" b="1" i="1" dirty="0" smtClean="0"/>
              <a:t>parameter</a:t>
            </a:r>
            <a:endParaRPr lang="en-US" b="1" i="1" u="sng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42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312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Syntax with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function definition looks like this: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b="1" dirty="0" err="1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b="1" dirty="0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fxnName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formalParameters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body of the function</a:t>
            </a:r>
            <a:endParaRPr lang="en-US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43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84602" y="2612847"/>
            <a:ext cx="4066816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function name: follows same syntax rules as variable names</a:t>
            </a:r>
            <a:endParaRPr lang="en-US" sz="2400" dirty="0">
              <a:solidFill>
                <a:prstClr val="black"/>
              </a:solidFill>
              <a:latin typeface="Calibri"/>
              <a:cs typeface="Courier New" panose="02070309020205020404" pitchFamily="49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428986" y="3443844"/>
            <a:ext cx="0" cy="721186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263242" y="3388937"/>
            <a:ext cx="4423558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(no special characters, can’t start with a number, no keywords, etc.)</a:t>
            </a:r>
            <a:endParaRPr lang="en-US" sz="2400" dirty="0">
              <a:solidFill>
                <a:prstClr val="black"/>
              </a:solidFill>
              <a:latin typeface="Calibri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28986" y="5360755"/>
            <a:ext cx="4349845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the formal parameters that the function takes in – </a:t>
            </a:r>
            <a:r>
              <a:rPr lang="en-US" sz="2400" b="1" dirty="0" smtClean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can be empty!</a:t>
            </a:r>
            <a:endParaRPr lang="en-US" sz="2400" b="1" dirty="0">
              <a:solidFill>
                <a:prstClr val="black"/>
              </a:solidFill>
              <a:latin typeface="Calibri"/>
              <a:cs typeface="Courier New" panose="02070309020205020404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6634083" y="4639569"/>
            <a:ext cx="0" cy="721186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1397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i="1" dirty="0" smtClean="0"/>
              <a:t>formal parameters</a:t>
            </a:r>
            <a:r>
              <a:rPr lang="en-US" dirty="0" smtClean="0"/>
              <a:t>, like all variables used in the function, are </a:t>
            </a:r>
            <a:r>
              <a:rPr lang="en-US" b="1" u="sng" dirty="0" smtClean="0"/>
              <a:t>only</a:t>
            </a:r>
            <a:r>
              <a:rPr lang="en-US" dirty="0" smtClean="0"/>
              <a:t> accessible in the body of the function</a:t>
            </a:r>
          </a:p>
          <a:p>
            <a:pPr lvl="3"/>
            <a:endParaRPr lang="en-US" dirty="0"/>
          </a:p>
          <a:p>
            <a:r>
              <a:rPr lang="en-US" dirty="0" smtClean="0"/>
              <a:t>Variables with identical names elsewhere in the program are distinct from those inside the function body</a:t>
            </a:r>
          </a:p>
          <a:p>
            <a:pPr lvl="1"/>
            <a:r>
              <a:rPr lang="en-US" sz="3200" dirty="0" smtClean="0"/>
              <a:t>We often call this the “</a:t>
            </a:r>
            <a:r>
              <a:rPr lang="en-US" sz="3200" i="1" dirty="0" smtClean="0"/>
              <a:t>scope</a:t>
            </a:r>
            <a:r>
              <a:rPr lang="en-US" sz="3200" dirty="0" smtClean="0"/>
              <a:t>” of a variable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44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56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variables are boxes, then a function </a:t>
            </a:r>
            <a:r>
              <a:rPr lang="en-US" dirty="0" smtClean="0"/>
              <a:t>and its variables are like a </a:t>
            </a:r>
            <a:r>
              <a:rPr lang="en-US" dirty="0"/>
              <a:t>pallet that holds </a:t>
            </a:r>
            <a:r>
              <a:rPr lang="en-US" dirty="0" smtClean="0"/>
              <a:t>boxes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45</a:t>
            </a:fld>
            <a:endParaRPr lang="en-US" altLang="en-US">
              <a:solidFill>
                <a:prstClr val="black"/>
              </a:solidFill>
            </a:endParaRPr>
          </a:p>
        </p:txBody>
      </p:sp>
      <p:pic>
        <p:nvPicPr>
          <p:cNvPr id="10" name="Picture 2" descr="https://pixabay.com/get/ef3db70c29f31c22d2524518a33219c8b66ae3d11eb417469cf4c67b/pallet-686317_1280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506" b="5543"/>
          <a:stretch/>
        </p:blipFill>
        <p:spPr bwMode="auto">
          <a:xfrm flipH="1">
            <a:off x="0" y="4286064"/>
            <a:ext cx="4737370" cy="227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" name="Group 16"/>
          <p:cNvGrpSpPr/>
          <p:nvPr/>
        </p:nvGrpSpPr>
        <p:grpSpPr>
          <a:xfrm>
            <a:off x="567267" y="4048863"/>
            <a:ext cx="1767505" cy="1373901"/>
            <a:chOff x="214396" y="3598296"/>
            <a:chExt cx="2261487" cy="1757879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14396" y="3598296"/>
              <a:ext cx="2261487" cy="1757879"/>
            </a:xfrm>
            <a:prstGeom prst="rect">
              <a:avLst/>
            </a:prstGeom>
          </p:spPr>
        </p:pic>
        <p:sp>
          <p:nvSpPr>
            <p:cNvPr id="12" name="Rectangle 11"/>
            <p:cNvSpPr/>
            <p:nvPr/>
          </p:nvSpPr>
          <p:spPr>
            <a:xfrm rot="20972401">
              <a:off x="1068155" y="4598452"/>
              <a:ext cx="873509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cap="none" spc="0" dirty="0" err="1" smtClean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rgbClr val="FFC000"/>
                  </a:solidFill>
                  <a:effectLst/>
                </a:rPr>
                <a:t>varA</a:t>
              </a:r>
              <a:endParaRPr lang="en-US" sz="2800" b="1" cap="none" spc="0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368685" y="4048863"/>
            <a:ext cx="1767505" cy="1373901"/>
            <a:chOff x="214396" y="3598296"/>
            <a:chExt cx="2261487" cy="1757879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14396" y="3598296"/>
              <a:ext cx="2261487" cy="1757879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>
            <a:xfrm rot="20972401">
              <a:off x="956345" y="4525337"/>
              <a:ext cx="1097127" cy="66945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cap="none" spc="0" dirty="0" err="1" smtClean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rgbClr val="FFC000"/>
                  </a:solidFill>
                  <a:effectLst/>
                </a:rPr>
                <a:t>varB</a:t>
              </a:r>
              <a:endParaRPr lang="en-US" sz="2800" b="1" cap="none" spc="0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/>
              </a:endParaRPr>
            </a:p>
          </p:txBody>
        </p:sp>
      </p:grpSp>
      <p:sp>
        <p:nvSpPr>
          <p:cNvPr id="25" name="Rectangle 24"/>
          <p:cNvSpPr/>
          <p:nvPr/>
        </p:nvSpPr>
        <p:spPr>
          <a:xfrm>
            <a:off x="1797480" y="5698726"/>
            <a:ext cx="931666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/>
              </a:rPr>
              <a:t>fxn1</a:t>
            </a:r>
            <a:endParaRPr lang="en-US" sz="3200" b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rgbClr val="00B050"/>
              </a:solidFill>
              <a:effectLst/>
            </a:endParaRPr>
          </a:p>
        </p:txBody>
      </p:sp>
      <p:pic>
        <p:nvPicPr>
          <p:cNvPr id="26" name="Picture 2" descr="https://pixabay.com/get/ef3db70c29f31c22d2524518a33219c8b66ae3d11eb417469cf4c67b/pallet-686317_1280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506" b="5543"/>
          <a:stretch/>
        </p:blipFill>
        <p:spPr bwMode="auto">
          <a:xfrm flipH="1">
            <a:off x="4541477" y="4280811"/>
            <a:ext cx="4737370" cy="227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7" name="Group 26"/>
          <p:cNvGrpSpPr/>
          <p:nvPr/>
        </p:nvGrpSpPr>
        <p:grpSpPr>
          <a:xfrm>
            <a:off x="5108744" y="4043610"/>
            <a:ext cx="1767505" cy="1373901"/>
            <a:chOff x="214396" y="3598296"/>
            <a:chExt cx="2261487" cy="1757879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14396" y="3598296"/>
              <a:ext cx="2261487" cy="1757879"/>
            </a:xfrm>
            <a:prstGeom prst="rect">
              <a:avLst/>
            </a:prstGeom>
          </p:spPr>
        </p:pic>
        <p:sp>
          <p:nvSpPr>
            <p:cNvPr id="29" name="Rectangle 28"/>
            <p:cNvSpPr/>
            <p:nvPr/>
          </p:nvSpPr>
          <p:spPr>
            <a:xfrm rot="20972401">
              <a:off x="1068155" y="4598452"/>
              <a:ext cx="873509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cap="none" spc="0" dirty="0" err="1" smtClean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rgbClr val="FFC000"/>
                  </a:solidFill>
                  <a:effectLst/>
                </a:rPr>
                <a:t>varA</a:t>
              </a:r>
              <a:endParaRPr lang="en-US" sz="2800" b="1" cap="none" spc="0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6910162" y="4043610"/>
            <a:ext cx="1767505" cy="1373901"/>
            <a:chOff x="214396" y="3598296"/>
            <a:chExt cx="2261487" cy="1757879"/>
          </a:xfrm>
        </p:grpSpPr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14396" y="3598296"/>
              <a:ext cx="2261487" cy="1757879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>
            <a:xfrm rot="20972401">
              <a:off x="963524" y="4525337"/>
              <a:ext cx="1082769" cy="66945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cap="none" spc="0" dirty="0" err="1" smtClean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rgbClr val="FFC000"/>
                  </a:solidFill>
                  <a:effectLst/>
                </a:rPr>
                <a:t>varC</a:t>
              </a:r>
              <a:endParaRPr lang="en-US" sz="2800" b="1" cap="none" spc="0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/>
              </a:endParaRPr>
            </a:p>
          </p:txBody>
        </p:sp>
      </p:grpSp>
      <p:sp>
        <p:nvSpPr>
          <p:cNvPr id="33" name="Rectangle 32"/>
          <p:cNvSpPr/>
          <p:nvPr/>
        </p:nvSpPr>
        <p:spPr>
          <a:xfrm>
            <a:off x="6338957" y="5693473"/>
            <a:ext cx="931666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/>
              </a:rPr>
              <a:t>fxn2</a:t>
            </a:r>
            <a:endParaRPr lang="en-US" sz="3200" b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rgbClr val="00B05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66281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33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variables are boxes, then a function </a:t>
            </a:r>
            <a:r>
              <a:rPr lang="en-US" dirty="0" smtClean="0"/>
              <a:t>and its variables are like a </a:t>
            </a:r>
            <a:r>
              <a:rPr lang="en-US" dirty="0"/>
              <a:t>pallet that holds </a:t>
            </a:r>
            <a:r>
              <a:rPr lang="en-US" dirty="0" smtClean="0"/>
              <a:t>boxes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46</a:t>
            </a:fld>
            <a:endParaRPr lang="en-US" altLang="en-US">
              <a:solidFill>
                <a:prstClr val="black"/>
              </a:solidFill>
            </a:endParaRPr>
          </a:p>
        </p:txBody>
      </p:sp>
      <p:pic>
        <p:nvPicPr>
          <p:cNvPr id="10" name="Picture 2" descr="https://pixabay.com/get/ef3db70c29f31c22d2524518a33219c8b66ae3d11eb417469cf4c67b/pallet-686317_1280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506" b="5543"/>
          <a:stretch/>
        </p:blipFill>
        <p:spPr bwMode="auto">
          <a:xfrm flipH="1">
            <a:off x="0" y="4286064"/>
            <a:ext cx="4737370" cy="227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" name="Group 16"/>
          <p:cNvGrpSpPr/>
          <p:nvPr/>
        </p:nvGrpSpPr>
        <p:grpSpPr>
          <a:xfrm>
            <a:off x="567267" y="4048863"/>
            <a:ext cx="1767505" cy="1373901"/>
            <a:chOff x="214396" y="3598296"/>
            <a:chExt cx="2261487" cy="1757879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14396" y="3598296"/>
              <a:ext cx="2261487" cy="1757879"/>
            </a:xfrm>
            <a:prstGeom prst="rect">
              <a:avLst/>
            </a:prstGeom>
          </p:spPr>
        </p:pic>
        <p:sp>
          <p:nvSpPr>
            <p:cNvPr id="12" name="Rectangle 11"/>
            <p:cNvSpPr/>
            <p:nvPr/>
          </p:nvSpPr>
          <p:spPr>
            <a:xfrm rot="20972401">
              <a:off x="1068155" y="4598452"/>
              <a:ext cx="873509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cap="none" spc="0" dirty="0" err="1" smtClean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rgbClr val="FFC000"/>
                  </a:solidFill>
                  <a:effectLst/>
                </a:rPr>
                <a:t>varA</a:t>
              </a:r>
              <a:endParaRPr lang="en-US" sz="2800" b="1" cap="none" spc="0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368685" y="4048863"/>
            <a:ext cx="1767505" cy="1373901"/>
            <a:chOff x="214396" y="3598296"/>
            <a:chExt cx="2261487" cy="1757879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14396" y="3598296"/>
              <a:ext cx="2261487" cy="1757879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>
            <a:xfrm rot="20972401">
              <a:off x="956345" y="4525337"/>
              <a:ext cx="1097127" cy="66945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cap="none" spc="0" dirty="0" err="1" smtClean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rgbClr val="FFC000"/>
                  </a:solidFill>
                  <a:effectLst/>
                </a:rPr>
                <a:t>varB</a:t>
              </a:r>
              <a:endParaRPr lang="en-US" sz="2800" b="1" cap="none" spc="0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/>
              </a:endParaRPr>
            </a:p>
          </p:txBody>
        </p:sp>
      </p:grpSp>
      <p:sp>
        <p:nvSpPr>
          <p:cNvPr id="25" name="Rectangle 24"/>
          <p:cNvSpPr/>
          <p:nvPr/>
        </p:nvSpPr>
        <p:spPr>
          <a:xfrm>
            <a:off x="1797480" y="5698726"/>
            <a:ext cx="931666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/>
              </a:rPr>
              <a:t>fxn1</a:t>
            </a:r>
            <a:endParaRPr lang="en-US" sz="3200" b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rgbClr val="00B050"/>
              </a:solidFill>
              <a:effectLst/>
            </a:endParaRPr>
          </a:p>
        </p:txBody>
      </p:sp>
      <p:pic>
        <p:nvPicPr>
          <p:cNvPr id="26" name="Picture 2" descr="https://pixabay.com/get/ef3db70c29f31c22d2524518a33219c8b66ae3d11eb417469cf4c67b/pallet-686317_1280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506" b="5543"/>
          <a:stretch/>
        </p:blipFill>
        <p:spPr bwMode="auto">
          <a:xfrm flipH="1">
            <a:off x="4541477" y="4280811"/>
            <a:ext cx="4737370" cy="227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7" name="Group 26"/>
          <p:cNvGrpSpPr/>
          <p:nvPr/>
        </p:nvGrpSpPr>
        <p:grpSpPr>
          <a:xfrm>
            <a:off x="5108744" y="4043610"/>
            <a:ext cx="1767505" cy="1373901"/>
            <a:chOff x="214396" y="3598296"/>
            <a:chExt cx="2261487" cy="1757879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14396" y="3598296"/>
              <a:ext cx="2261487" cy="1757879"/>
            </a:xfrm>
            <a:prstGeom prst="rect">
              <a:avLst/>
            </a:prstGeom>
          </p:spPr>
        </p:pic>
        <p:sp>
          <p:nvSpPr>
            <p:cNvPr id="29" name="Rectangle 28"/>
            <p:cNvSpPr/>
            <p:nvPr/>
          </p:nvSpPr>
          <p:spPr>
            <a:xfrm rot="20972401">
              <a:off x="1068155" y="4598452"/>
              <a:ext cx="873509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cap="none" spc="0" dirty="0" err="1" smtClean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rgbClr val="FFC000"/>
                  </a:solidFill>
                  <a:effectLst/>
                </a:rPr>
                <a:t>varA</a:t>
              </a:r>
              <a:endParaRPr lang="en-US" sz="2800" b="1" cap="none" spc="0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6910162" y="4043610"/>
            <a:ext cx="1767505" cy="1373901"/>
            <a:chOff x="214396" y="3598296"/>
            <a:chExt cx="2261487" cy="1757879"/>
          </a:xfrm>
        </p:grpSpPr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14396" y="3598296"/>
              <a:ext cx="2261487" cy="1757879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>
            <a:xfrm rot="20972401">
              <a:off x="963524" y="4525337"/>
              <a:ext cx="1082769" cy="66945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cap="none" spc="0" dirty="0" err="1" smtClean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rgbClr val="FFC000"/>
                  </a:solidFill>
                  <a:effectLst/>
                </a:rPr>
                <a:t>varC</a:t>
              </a:r>
              <a:endParaRPr lang="en-US" sz="2800" b="1" cap="none" spc="0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/>
              </a:endParaRPr>
            </a:p>
          </p:txBody>
        </p:sp>
      </p:grpSp>
      <p:sp>
        <p:nvSpPr>
          <p:cNvPr id="33" name="Rectangle 32"/>
          <p:cNvSpPr/>
          <p:nvPr/>
        </p:nvSpPr>
        <p:spPr>
          <a:xfrm>
            <a:off x="6338957" y="5693473"/>
            <a:ext cx="931666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/>
              </a:rPr>
              <a:t>fxn2</a:t>
            </a:r>
            <a:endParaRPr lang="en-US" sz="3200" b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rgbClr val="00B050"/>
              </a:solidFill>
              <a:effectLst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982639" y="3016814"/>
            <a:ext cx="3074474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Can hold unique values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 flipH="1">
            <a:off x="1948691" y="3427026"/>
            <a:ext cx="1303746" cy="989331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5535038" y="3386351"/>
            <a:ext cx="330741" cy="889207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8972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378042" cy="4156799"/>
          </a:xfrm>
        </p:spPr>
        <p:txBody>
          <a:bodyPr/>
          <a:lstStyle/>
          <a:p>
            <a:r>
              <a:rPr lang="en-US" dirty="0" smtClean="0"/>
              <a:t>This is our president, Freeman A. Hrabowski III</a:t>
            </a:r>
          </a:p>
          <a:p>
            <a:pPr lvl="1"/>
            <a:r>
              <a:rPr lang="en-US" dirty="0" smtClean="0"/>
              <a:t>According </a:t>
            </a:r>
            <a:r>
              <a:rPr lang="en-US" dirty="0"/>
              <a:t>to Wikipedia, he is a “a prominent American educator, advocate, and </a:t>
            </a:r>
            <a:r>
              <a:rPr lang="en-US" dirty="0" smtClean="0"/>
              <a:t>mathematician” and has been the President of UMBC since 1992</a:t>
            </a:r>
          </a:p>
          <a:p>
            <a:pPr lvl="1"/>
            <a:r>
              <a:rPr lang="en-US" dirty="0" smtClean="0"/>
              <a:t>He will also take you </a:t>
            </a:r>
            <a:br>
              <a:rPr lang="en-US" dirty="0" smtClean="0"/>
            </a:br>
            <a:r>
              <a:rPr lang="en-US" dirty="0" smtClean="0"/>
              <a:t>up to the roof of the</a:t>
            </a:r>
            <a:br>
              <a:rPr lang="en-US" dirty="0" smtClean="0"/>
            </a:br>
            <a:r>
              <a:rPr lang="en-US" dirty="0" smtClean="0"/>
              <a:t>Admin building to </a:t>
            </a:r>
            <a:br>
              <a:rPr lang="en-US" dirty="0" smtClean="0"/>
            </a:br>
            <a:r>
              <a:rPr lang="en-US" dirty="0" smtClean="0"/>
              <a:t>show off the campus</a:t>
            </a:r>
            <a:br>
              <a:rPr lang="en-US" dirty="0" smtClean="0"/>
            </a:br>
            <a:r>
              <a:rPr lang="en-US" dirty="0" smtClean="0"/>
              <a:t>(it’s super cool)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47</a:t>
            </a:fld>
            <a:endParaRPr lang="en-US" altLang="en-US">
              <a:solidFill>
                <a:prstClr val="black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2034" y="4025963"/>
            <a:ext cx="4284766" cy="2280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275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my (fictional) dog, a Chesapeake Bay Retriever also named Hrabowski</a:t>
            </a:r>
          </a:p>
          <a:p>
            <a:pPr lvl="1"/>
            <a:r>
              <a:rPr lang="en-US" sz="3200" dirty="0" smtClean="0"/>
              <a:t>He is super cute, knows tons </a:t>
            </a:r>
            <a:br>
              <a:rPr lang="en-US" sz="3200" dirty="0" smtClean="0"/>
            </a:br>
            <a:r>
              <a:rPr lang="en-US" sz="3200" dirty="0" smtClean="0"/>
              <a:t>of tricks, and his favorite toy </a:t>
            </a:r>
            <a:br>
              <a:rPr lang="en-US" sz="3200" dirty="0" smtClean="0"/>
            </a:br>
            <a:r>
              <a:rPr lang="en-US" sz="3200" dirty="0" smtClean="0"/>
              <a:t>is his squeaky yellow duck</a:t>
            </a:r>
          </a:p>
          <a:p>
            <a:pPr lvl="1"/>
            <a:r>
              <a:rPr lang="en-US" sz="3200" dirty="0" smtClean="0"/>
              <a:t>He also loves to spin in </a:t>
            </a:r>
            <a:br>
              <a:rPr lang="en-US" sz="3200" dirty="0" smtClean="0"/>
            </a:br>
            <a:r>
              <a:rPr lang="en-US" sz="3200" dirty="0" smtClean="0"/>
              <a:t>circles while chasing his tail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48</a:t>
            </a:fld>
            <a:endParaRPr lang="en-US" altLang="en-US">
              <a:solidFill>
                <a:prstClr val="black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1160" y="3167317"/>
            <a:ext cx="2463461" cy="30739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7200" y="6627168"/>
            <a:ext cx="42023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Image from pixabay.com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860250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two very different things, both of which are called Hrabowski:</a:t>
            </a:r>
          </a:p>
          <a:p>
            <a:pPr lvl="1"/>
            <a:r>
              <a:rPr lang="en-US" dirty="0" smtClean="0"/>
              <a:t>UMBC’s President Hrabowski</a:t>
            </a:r>
          </a:p>
          <a:p>
            <a:pPr lvl="1"/>
            <a:r>
              <a:rPr lang="en-US" dirty="0" smtClean="0"/>
              <a:t>My (fictional) dog Hrabowski</a:t>
            </a:r>
          </a:p>
          <a:p>
            <a:r>
              <a:rPr lang="en-US" dirty="0" smtClean="0"/>
              <a:t>If you go outside this classroom and tell someone “Hrabowski loves to chase his tail, it’s super cute” they will be </a:t>
            </a:r>
            <a:r>
              <a:rPr lang="en-US" u="sng" dirty="0" smtClean="0"/>
              <a:t>very</a:t>
            </a:r>
            <a:r>
              <a:rPr lang="en-US" dirty="0" smtClean="0"/>
              <a:t> confused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49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225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Review: Looping and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range()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579796" cy="4156799"/>
          </a:xfrm>
        </p:spPr>
        <p:txBody>
          <a:bodyPr/>
          <a:lstStyle/>
          <a:p>
            <a:r>
              <a:rPr lang="en-US" dirty="0" smtClean="0"/>
              <a:t>In </a:t>
            </a:r>
            <a:r>
              <a:rPr lang="en-US" dirty="0"/>
              <a:t>the same way, a variable called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en-US" dirty="0"/>
              <a:t> inside a function like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sing()</a:t>
            </a:r>
            <a:r>
              <a:rPr lang="en-US" dirty="0"/>
              <a:t> is a completely </a:t>
            </a:r>
            <a:r>
              <a:rPr lang="en-US" u="sng" dirty="0"/>
              <a:t>different</a:t>
            </a:r>
            <a:r>
              <a:rPr lang="en-US" dirty="0"/>
              <a:t> </a:t>
            </a:r>
            <a:r>
              <a:rPr lang="en-US" dirty="0" smtClean="0"/>
              <a:t>variable </a:t>
            </a:r>
            <a:r>
              <a:rPr lang="en-US" dirty="0"/>
              <a:t>from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person </a:t>
            </a:r>
            <a:r>
              <a:rPr lang="en-US" dirty="0"/>
              <a:t>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endParaRPr lang="en-US" dirty="0" smtClean="0"/>
          </a:p>
          <a:p>
            <a:r>
              <a:rPr lang="en-US" dirty="0" smtClean="0"/>
              <a:t>The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sing()</a:t>
            </a:r>
            <a:r>
              <a:rPr lang="en-US" dirty="0" smtClean="0"/>
              <a:t> function has one idea of what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/>
              <a:t>variable is, and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dirty="0" smtClean="0"/>
              <a:t> has another</a:t>
            </a:r>
          </a:p>
          <a:p>
            <a:r>
              <a:rPr lang="en-US" dirty="0" smtClean="0"/>
              <a:t>It depends on the context, or “scope” we are 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50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642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51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Calling Functions with Parameters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31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with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order to call a function with parameters, use its name followed by a list of variables</a:t>
            </a:r>
          </a:p>
          <a:p>
            <a:pPr lvl="3"/>
            <a:endParaRPr lang="en-US" dirty="0"/>
          </a:p>
          <a:p>
            <a:pPr marL="457200" lvl="1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myFunction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"my string"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17)</a:t>
            </a:r>
          </a:p>
          <a:p>
            <a:pPr lvl="3"/>
            <a:endParaRPr lang="en-US" dirty="0"/>
          </a:p>
          <a:p>
            <a:r>
              <a:rPr lang="en-US" dirty="0" smtClean="0"/>
              <a:t>These variables are the </a:t>
            </a:r>
            <a:r>
              <a:rPr lang="en-US" b="1" i="1" dirty="0" smtClean="0"/>
              <a:t>actual parameters</a:t>
            </a:r>
            <a:r>
              <a:rPr lang="en-US" dirty="0" smtClean="0"/>
              <a:t>, or </a:t>
            </a:r>
            <a:r>
              <a:rPr lang="en-US" b="1" i="1" dirty="0" smtClean="0"/>
              <a:t>arguments</a:t>
            </a:r>
            <a:r>
              <a:rPr lang="en-US" dirty="0" smtClean="0"/>
              <a:t>, that are passed to the function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52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846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and Function Calls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Python comes to a function call, it initiates a four-step </a:t>
            </a:r>
            <a:r>
              <a:rPr lang="en-US" dirty="0" smtClean="0"/>
              <a:t>process: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smtClean="0"/>
              <a:t>The calling </a:t>
            </a:r>
            <a:r>
              <a:rPr lang="en-US" sz="2600" dirty="0"/>
              <a:t>program </a:t>
            </a:r>
            <a:r>
              <a:rPr lang="en-US" sz="2600" b="1" i="1" dirty="0"/>
              <a:t>suspends execution</a:t>
            </a:r>
            <a:r>
              <a:rPr lang="en-US" sz="2600" b="1" dirty="0"/>
              <a:t> 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dirty="0" smtClean="0"/>
              <a:t>at the </a:t>
            </a:r>
            <a:r>
              <a:rPr lang="en-US" sz="2600" dirty="0"/>
              <a:t>point of the </a:t>
            </a:r>
            <a:r>
              <a:rPr lang="en-US" sz="2600" i="1" dirty="0" smtClean="0"/>
              <a:t>call</a:t>
            </a:r>
            <a:endParaRPr lang="en-US" sz="2600" dirty="0"/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The </a:t>
            </a:r>
            <a:r>
              <a:rPr lang="en-US" sz="2600" b="1" i="1" dirty="0"/>
              <a:t>formal parameters </a:t>
            </a:r>
            <a:r>
              <a:rPr lang="en-US" sz="2600" dirty="0"/>
              <a:t>of the function 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dirty="0" smtClean="0"/>
              <a:t>get </a:t>
            </a:r>
            <a:r>
              <a:rPr lang="en-US" sz="2600" dirty="0"/>
              <a:t>assigned the values supplied by the 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b="1" i="1" dirty="0" smtClean="0"/>
              <a:t>actual </a:t>
            </a:r>
            <a:r>
              <a:rPr lang="en-US" sz="2600" b="1" i="1" dirty="0"/>
              <a:t>parameters</a:t>
            </a:r>
            <a:r>
              <a:rPr lang="en-US" sz="2600" b="1" dirty="0"/>
              <a:t> </a:t>
            </a:r>
            <a:r>
              <a:rPr lang="en-US" sz="2600" dirty="0"/>
              <a:t>in the </a:t>
            </a:r>
            <a:r>
              <a:rPr lang="en-US" sz="2600" dirty="0" smtClean="0"/>
              <a:t>call</a:t>
            </a:r>
            <a:endParaRPr lang="en-US" sz="2600" dirty="0"/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The body of the function is </a:t>
            </a:r>
            <a:r>
              <a:rPr lang="en-US" sz="2600" b="1" i="1" dirty="0" smtClean="0"/>
              <a:t>executed</a:t>
            </a:r>
            <a:endParaRPr lang="en-US" sz="2600" b="1" i="1" dirty="0"/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smtClean="0"/>
              <a:t> </a:t>
            </a:r>
            <a:r>
              <a:rPr lang="en-US" sz="2600" b="1" i="1" dirty="0" smtClean="0"/>
              <a:t>Control </a:t>
            </a:r>
            <a:r>
              <a:rPr lang="en-US" sz="2600" dirty="0" smtClean="0"/>
              <a:t>is returned to </a:t>
            </a:r>
            <a:r>
              <a:rPr lang="en-US" sz="2600" dirty="0"/>
              <a:t>the point </a:t>
            </a:r>
            <a:r>
              <a:rPr lang="en-US" sz="2600" u="sng" dirty="0"/>
              <a:t>just after</a:t>
            </a:r>
            <a:r>
              <a:rPr lang="en-US" sz="2600" dirty="0"/>
              <a:t> </a:t>
            </a:r>
            <a:br>
              <a:rPr lang="en-US" sz="2600" dirty="0"/>
            </a:br>
            <a:r>
              <a:rPr lang="en-US" sz="2600" dirty="0" smtClean="0"/>
              <a:t>where </a:t>
            </a:r>
            <a:r>
              <a:rPr lang="en-US" sz="2600" dirty="0"/>
              <a:t>the function was </a:t>
            </a:r>
            <a:r>
              <a:rPr lang="en-US" sz="2600" dirty="0" smtClean="0"/>
              <a:t>called</a:t>
            </a:r>
            <a:endParaRPr lang="en-US" sz="2600" dirty="0"/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53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813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Trace: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479536" cy="4156799"/>
          </a:xfrm>
        </p:spPr>
        <p:txBody>
          <a:bodyPr/>
          <a:lstStyle/>
          <a:p>
            <a:pPr eaLnBrk="1" hangingPunct="1"/>
            <a:r>
              <a:rPr lang="en-US" altLang="en-US" dirty="0"/>
              <a:t>Let’s trace through the following code</a:t>
            </a:r>
            <a:r>
              <a:rPr lang="en-US" altLang="en-US" dirty="0" smtClean="0"/>
              <a:t>:</a:t>
            </a:r>
          </a:p>
          <a:p>
            <a:pPr marL="914400" indent="0" eaLnBrk="1" hangingPunct="1">
              <a:buNone/>
            </a:pPr>
            <a:r>
              <a:rPr lang="en-US" altLang="en-US" sz="2800" b="1" dirty="0" smtClean="0">
                <a:solidFill>
                  <a:srgbClr val="C00000"/>
                </a:solidFill>
                <a:latin typeface="Courier New" panose="02070309020205020404" pitchFamily="49" charset="0"/>
              </a:rPr>
              <a:t>sing</a:t>
            </a:r>
            <a:r>
              <a:rPr lang="en-US" altLang="en-US" sz="2800" b="1" dirty="0" smtClean="0">
                <a:latin typeface="Courier New" panose="02070309020205020404" pitchFamily="49" charset="0"/>
              </a:rPr>
              <a:t>(</a:t>
            </a:r>
            <a:r>
              <a:rPr lang="en-US" altLang="en-US" sz="28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"Maya"</a:t>
            </a:r>
            <a:r>
              <a:rPr lang="en-US" altLang="en-US" sz="2800" b="1" dirty="0" smtClean="0">
                <a:latin typeface="Courier New" panose="02070309020205020404" pitchFamily="49" charset="0"/>
              </a:rPr>
              <a:t>)</a:t>
            </a:r>
            <a:r>
              <a:rPr lang="en-US" altLang="en-US" sz="2800" b="1" dirty="0">
                <a:latin typeface="Courier New" panose="02070309020205020404" pitchFamily="49" charset="0"/>
              </a:rPr>
              <a:t/>
            </a:r>
            <a:br>
              <a:rPr lang="en-US" altLang="en-US" sz="2800" b="1" dirty="0">
                <a:latin typeface="Courier New" panose="02070309020205020404" pitchFamily="49" charset="0"/>
              </a:rPr>
            </a:br>
            <a:r>
              <a:rPr lang="en-US" altLang="en-US" sz="2800" b="1" dirty="0">
                <a:solidFill>
                  <a:srgbClr val="C00000"/>
                </a:solidFill>
                <a:latin typeface="Courier New" panose="02070309020205020404" pitchFamily="49" charset="0"/>
              </a:rPr>
              <a:t>print</a:t>
            </a:r>
            <a:r>
              <a:rPr lang="en-US" altLang="en-US" sz="2800" b="1" dirty="0">
                <a:latin typeface="Courier New" panose="02070309020205020404" pitchFamily="49" charset="0"/>
              </a:rPr>
              <a:t>()</a:t>
            </a:r>
            <a:br>
              <a:rPr lang="en-US" altLang="en-US" sz="2800" b="1" dirty="0">
                <a:latin typeface="Courier New" panose="02070309020205020404" pitchFamily="49" charset="0"/>
              </a:rPr>
            </a:br>
            <a:r>
              <a:rPr lang="en-US" altLang="en-US" sz="2800" b="1" dirty="0">
                <a:solidFill>
                  <a:srgbClr val="C00000"/>
                </a:solidFill>
                <a:latin typeface="Courier New" panose="02070309020205020404" pitchFamily="49" charset="0"/>
              </a:rPr>
              <a:t>sing</a:t>
            </a:r>
            <a:r>
              <a:rPr lang="en-US" altLang="en-US" sz="2800" b="1" dirty="0" smtClean="0">
                <a:latin typeface="Courier New" panose="02070309020205020404" pitchFamily="49" charset="0"/>
              </a:rPr>
              <a:t>(</a:t>
            </a:r>
            <a:r>
              <a:rPr lang="en-US" altLang="en-US" sz="28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"Luke"</a:t>
            </a:r>
            <a:r>
              <a:rPr lang="en-US" altLang="en-US" sz="2800" b="1" dirty="0" smtClean="0">
                <a:latin typeface="Courier New" panose="02070309020205020404" pitchFamily="49" charset="0"/>
              </a:rPr>
              <a:t>)</a:t>
            </a:r>
            <a:endParaRPr lang="en-US" altLang="en-US" sz="2800" b="1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dirty="0"/>
              <a:t>When Python gets </a:t>
            </a:r>
            <a:r>
              <a:rPr lang="en-US" altLang="en-US" dirty="0" smtClean="0"/>
              <a:t>to the line </a:t>
            </a:r>
            <a:r>
              <a:rPr lang="en-US" altLang="en-US" b="1" dirty="0">
                <a:solidFill>
                  <a:srgbClr val="C00000"/>
                </a:solidFill>
                <a:latin typeface="Courier New" panose="02070309020205020404" pitchFamily="49" charset="0"/>
              </a:rPr>
              <a:t>sing</a:t>
            </a:r>
            <a:r>
              <a:rPr lang="en-US" altLang="en-US" b="1" dirty="0" smtClean="0">
                <a:latin typeface="Courier New" panose="02070309020205020404" pitchFamily="49" charset="0"/>
              </a:rPr>
              <a:t>(</a:t>
            </a:r>
            <a:r>
              <a:rPr lang="en-US" altLang="en-US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"Maya"</a:t>
            </a:r>
            <a:r>
              <a:rPr lang="en-US" altLang="en-US" b="1" dirty="0" smtClean="0">
                <a:latin typeface="Courier New" panose="02070309020205020404" pitchFamily="49" charset="0"/>
              </a:rPr>
              <a:t>)</a:t>
            </a:r>
            <a:r>
              <a:rPr lang="en-US" altLang="en-US" dirty="0" smtClean="0"/>
              <a:t>, execution </a:t>
            </a:r>
            <a:r>
              <a:rPr lang="en-US" altLang="en-US" dirty="0"/>
              <a:t>of </a:t>
            </a:r>
            <a:r>
              <a:rPr lang="en-US" altLang="en-US" b="1" dirty="0">
                <a:latin typeface="Courier New" panose="02070309020205020404" pitchFamily="49" charset="0"/>
              </a:rPr>
              <a:t>main</a:t>
            </a:r>
            <a:r>
              <a:rPr lang="en-US" altLang="en-US" dirty="0"/>
              <a:t> is temporarily suspended</a:t>
            </a:r>
          </a:p>
          <a:p>
            <a:pPr eaLnBrk="1" hangingPunct="1"/>
            <a:r>
              <a:rPr lang="en-US" altLang="en-US" dirty="0"/>
              <a:t>Python looks up the definition of </a:t>
            </a:r>
            <a:r>
              <a:rPr lang="en-US" altLang="en-US" b="1" dirty="0" smtClean="0">
                <a:latin typeface="Courier New" panose="02070309020205020404" pitchFamily="49" charset="0"/>
              </a:rPr>
              <a:t>sing()</a:t>
            </a:r>
            <a:r>
              <a:rPr lang="en-US" altLang="en-US" dirty="0" smtClean="0"/>
              <a:t> </a:t>
            </a:r>
            <a:r>
              <a:rPr lang="en-US" altLang="en-US" dirty="0"/>
              <a:t>and sees </a:t>
            </a:r>
            <a:r>
              <a:rPr lang="en-US" altLang="en-US" dirty="0" smtClean="0"/>
              <a:t>it </a:t>
            </a:r>
            <a:r>
              <a:rPr lang="en-US" altLang="en-US" dirty="0"/>
              <a:t>has one formal parameter, </a:t>
            </a:r>
            <a:r>
              <a:rPr lang="en-US" altLang="en-US" b="1" dirty="0">
                <a:latin typeface="Courier New" panose="02070309020205020404" pitchFamily="49" charset="0"/>
              </a:rPr>
              <a:t>person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54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323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Trace: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 err="1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000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happy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"Happy birthday to you!"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err="1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000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(person):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happy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happy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"Happy birthday, dear"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person +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"..."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happy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err="1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000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sing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"Maya"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sing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"Luke"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55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97559" y="4688300"/>
            <a:ext cx="2454217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actual parameter</a:t>
            </a:r>
            <a:endParaRPr lang="en-US" sz="2400" dirty="0">
              <a:solidFill>
                <a:prstClr val="black"/>
              </a:solidFill>
              <a:latin typeface="Calibri"/>
              <a:cs typeface="Courier New" panose="02070309020205020404" pitchFamily="49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3035808" y="4919133"/>
            <a:ext cx="1861751" cy="0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97559" y="5300710"/>
            <a:ext cx="2454217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prstClr val="black"/>
                </a:solidFill>
                <a:cs typeface="Courier New" panose="02070309020205020404" pitchFamily="49" charset="0"/>
              </a:rPr>
              <a:t>actual parameter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3035808" y="5531543"/>
            <a:ext cx="1861751" cy="0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897559" y="2667238"/>
            <a:ext cx="2454217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prstClr val="black"/>
                </a:solidFill>
                <a:cs typeface="Courier New" panose="02070309020205020404" pitchFamily="49" charset="0"/>
              </a:rPr>
              <a:t>formal parameter</a:t>
            </a:r>
            <a:endParaRPr lang="en-US" sz="2400" dirty="0">
              <a:solidFill>
                <a:prstClr val="black"/>
              </a:solidFill>
              <a:cs typeface="Courier New" panose="02070309020205020404" pitchFamily="49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3239311" y="2779776"/>
            <a:ext cx="1658248" cy="118295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0626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Initializing Formal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i="1" dirty="0"/>
              <a:t>formal parameter </a:t>
            </a:r>
            <a:r>
              <a:rPr lang="en-US" dirty="0"/>
              <a:t>is assigned the value of the </a:t>
            </a:r>
            <a:r>
              <a:rPr lang="en-US" b="1" i="1" dirty="0"/>
              <a:t>actual </a:t>
            </a:r>
            <a:r>
              <a:rPr lang="en-US" b="1" i="1" dirty="0" smtClean="0"/>
              <a:t>parameter</a:t>
            </a:r>
            <a:endParaRPr lang="en-US" b="1" dirty="0" smtClean="0"/>
          </a:p>
          <a:p>
            <a:endParaRPr lang="en-US" dirty="0" smtClean="0"/>
          </a:p>
          <a:p>
            <a:r>
              <a:rPr lang="en-US" dirty="0" smtClean="0"/>
              <a:t>When we call 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"Maya"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 smtClean="0"/>
              <a:t>, it as if the following statement was executed in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sing()</a:t>
            </a:r>
          </a:p>
          <a:p>
            <a:pPr marL="0" indent="0">
              <a:buNone/>
            </a:pPr>
            <a:r>
              <a:rPr lang="en-US" dirty="0" smtClean="0"/>
              <a:t>	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person = </a:t>
            </a:r>
            <a:r>
              <a:rPr lang="en-US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"Maya"</a:t>
            </a:r>
            <a:endParaRPr lang="en-US" dirty="0" smtClean="0">
              <a:solidFill>
                <a:srgbClr val="008000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56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731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Trace: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467344" cy="4156799"/>
          </a:xfrm>
        </p:spPr>
        <p:txBody>
          <a:bodyPr/>
          <a:lstStyle/>
          <a:p>
            <a:r>
              <a:rPr lang="en-US" dirty="0" smtClean="0"/>
              <a:t>Next, Python </a:t>
            </a:r>
            <a:r>
              <a:rPr lang="en-US" dirty="0"/>
              <a:t>begins executing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body </a:t>
            </a:r>
            <a:r>
              <a:rPr lang="en-US" dirty="0"/>
              <a:t>of </a:t>
            </a:r>
            <a:r>
              <a:rPr lang="en-US" dirty="0" smtClean="0"/>
              <a:t>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sing()</a:t>
            </a:r>
            <a:r>
              <a:rPr lang="en-US" dirty="0"/>
              <a:t> </a:t>
            </a:r>
            <a:r>
              <a:rPr lang="en-US" dirty="0" smtClean="0"/>
              <a:t>function</a:t>
            </a:r>
            <a:endParaRPr lang="en-US" dirty="0"/>
          </a:p>
          <a:p>
            <a:pPr lvl="1"/>
            <a:r>
              <a:rPr lang="en-US" dirty="0" smtClean="0"/>
              <a:t>First statement is another function call, to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happy()</a:t>
            </a:r>
            <a:r>
              <a:rPr lang="en-US" dirty="0" smtClean="0"/>
              <a:t> – what does Python do now?</a:t>
            </a:r>
          </a:p>
          <a:p>
            <a:pPr marL="1196975" lvl="1"/>
            <a:r>
              <a:rPr lang="en-US" dirty="0" smtClean="0"/>
              <a:t>Python </a:t>
            </a:r>
            <a:r>
              <a:rPr lang="en-US" dirty="0"/>
              <a:t>suspends the execution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sing()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transfers control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happy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96975" lvl="1"/>
            <a:r>
              <a:rPr lang="en-US" dirty="0" smtClean="0"/>
              <a:t>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happy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</a:t>
            </a:r>
            <a:r>
              <a:rPr lang="en-US" dirty="0" smtClean="0"/>
              <a:t>function’s body is a </a:t>
            </a:r>
            <a:r>
              <a:rPr lang="en-US" dirty="0"/>
              <a:t>single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print()</a:t>
            </a:r>
            <a:r>
              <a:rPr lang="en-US" dirty="0" smtClean="0"/>
              <a:t> statement, which </a:t>
            </a:r>
            <a:r>
              <a:rPr lang="en-US" dirty="0"/>
              <a:t>is </a:t>
            </a:r>
            <a:r>
              <a:rPr lang="en-US" dirty="0" smtClean="0"/>
              <a:t>executed</a:t>
            </a:r>
          </a:p>
          <a:p>
            <a:pPr lvl="1"/>
            <a:r>
              <a:rPr lang="en-US" dirty="0" smtClean="0"/>
              <a:t>Control returns </a:t>
            </a:r>
            <a:r>
              <a:rPr lang="en-US" dirty="0"/>
              <a:t>to where it left off in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sing()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57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36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Trace: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Execution </a:t>
            </a:r>
            <a:r>
              <a:rPr lang="en-US" dirty="0"/>
              <a:t>continues in this way with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two </a:t>
            </a:r>
            <a:r>
              <a:rPr lang="en-US" dirty="0"/>
              <a:t>more </a:t>
            </a:r>
            <a:r>
              <a:rPr lang="en-US" dirty="0" smtClean="0"/>
              <a:t>“trips” </a:t>
            </a:r>
            <a:r>
              <a:rPr lang="en-US" dirty="0"/>
              <a:t>to </a:t>
            </a:r>
            <a:r>
              <a:rPr lang="en-US" dirty="0" smtClean="0"/>
              <a:t>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happy()</a:t>
            </a:r>
            <a:r>
              <a:rPr lang="en-US" dirty="0" smtClean="0"/>
              <a:t> function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When </a:t>
            </a:r>
            <a:r>
              <a:rPr lang="en-US" dirty="0"/>
              <a:t>Python gets to the end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sing()</a:t>
            </a:r>
            <a:r>
              <a:rPr lang="en-US" dirty="0"/>
              <a:t>, control returns </a:t>
            </a:r>
            <a:r>
              <a:rPr lang="en-US" dirty="0" smtClean="0"/>
              <a:t>to...</a:t>
            </a:r>
          </a:p>
          <a:p>
            <a:pPr lvl="1"/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sz="3200" dirty="0" smtClean="0"/>
              <a:t>, which picks up...</a:t>
            </a:r>
          </a:p>
          <a:p>
            <a:pPr lvl="1"/>
            <a:r>
              <a:rPr lang="en-US" sz="3200" dirty="0" smtClean="0"/>
              <a:t>where it left off, on the line immediately </a:t>
            </a:r>
            <a:br>
              <a:rPr lang="en-US" sz="3200" dirty="0" smtClean="0"/>
            </a:br>
            <a:r>
              <a:rPr lang="en-US" sz="3200" dirty="0" smtClean="0"/>
              <a:t>following the function call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58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586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Arc 26"/>
          <p:cNvSpPr/>
          <p:nvPr/>
        </p:nvSpPr>
        <p:spPr>
          <a:xfrm rot="16042003">
            <a:off x="1890026" y="2014379"/>
            <a:ext cx="2751811" cy="3419081"/>
          </a:xfrm>
          <a:prstGeom prst="arc">
            <a:avLst>
              <a:gd name="adj1" fmla="val 6173740"/>
              <a:gd name="adj2" fmla="val 14307879"/>
            </a:avLst>
          </a:prstGeom>
          <a:ln w="44450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5" name="Arc 24"/>
          <p:cNvSpPr/>
          <p:nvPr/>
        </p:nvSpPr>
        <p:spPr>
          <a:xfrm rot="16042003">
            <a:off x="1869357" y="2128813"/>
            <a:ext cx="2460402" cy="3107591"/>
          </a:xfrm>
          <a:prstGeom prst="arc">
            <a:avLst>
              <a:gd name="adj1" fmla="val 6371698"/>
              <a:gd name="adj2" fmla="val 14307879"/>
            </a:avLst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Code Trace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59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3367" y="1955388"/>
            <a:ext cx="25578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main():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sing("Maya")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print()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sing("Luke")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1440" y="3934831"/>
            <a:ext cx="40555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sing(person):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happy()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happy()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print("Happy </a:t>
            </a:r>
            <a:r>
              <a:rPr lang="en-US" sz="16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BDay</a:t>
            </a: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person)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happy()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6864" y="3214414"/>
            <a:ext cx="13474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Maya"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768096" y="2493997"/>
            <a:ext cx="146304" cy="1440834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566165" y="5464838"/>
            <a:ext cx="2052252" cy="338554"/>
            <a:chOff x="4736654" y="3713284"/>
            <a:chExt cx="2052252" cy="338554"/>
          </a:xfrm>
        </p:grpSpPr>
        <p:sp>
          <p:nvSpPr>
            <p:cNvPr id="10" name="TextBox 9"/>
            <p:cNvSpPr txBox="1"/>
            <p:nvPr/>
          </p:nvSpPr>
          <p:spPr>
            <a:xfrm>
              <a:off x="4736654" y="3713284"/>
              <a:ext cx="205225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prstClr val="black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person:  "Maya"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880664" y="3713284"/>
              <a:ext cx="908242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656734" y="3214413"/>
            <a:ext cx="403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happy():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print("Happy </a:t>
            </a:r>
            <a:r>
              <a:rPr lang="en-US" sz="1600" b="1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BDay</a:t>
            </a:r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to you!")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1889760" y="3327702"/>
            <a:ext cx="2766974" cy="1012650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656734" y="3499360"/>
            <a:ext cx="0" cy="430330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1889760" y="3368858"/>
            <a:ext cx="2766974" cy="1227692"/>
          </a:xfrm>
          <a:prstGeom prst="straightConnector1">
            <a:avLst/>
          </a:prstGeom>
          <a:ln w="44450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932553" y="3499360"/>
            <a:ext cx="0" cy="430330"/>
          </a:xfrm>
          <a:prstGeom prst="straightConnector1">
            <a:avLst/>
          </a:prstGeom>
          <a:ln w="44450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1889760" y="3368858"/>
            <a:ext cx="2840126" cy="1751782"/>
          </a:xfrm>
          <a:prstGeom prst="straightConnector1">
            <a:avLst/>
          </a:prstGeom>
          <a:ln w="44450">
            <a:solidFill>
              <a:srgbClr val="C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5218392" y="3506801"/>
            <a:ext cx="0" cy="430330"/>
          </a:xfrm>
          <a:prstGeom prst="straightConnector1">
            <a:avLst/>
          </a:prstGeom>
          <a:ln w="44450">
            <a:solidFill>
              <a:srgbClr val="C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Arc 34"/>
          <p:cNvSpPr/>
          <p:nvPr/>
        </p:nvSpPr>
        <p:spPr>
          <a:xfrm>
            <a:off x="130486" y="2493997"/>
            <a:ext cx="2344489" cy="2764273"/>
          </a:xfrm>
          <a:prstGeom prst="arc">
            <a:avLst>
              <a:gd name="adj1" fmla="val 6371698"/>
              <a:gd name="adj2" fmla="val 14996436"/>
            </a:avLst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00558" y="5408563"/>
            <a:ext cx="2380044" cy="7896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Content Placeholder 2"/>
          <p:cNvSpPr>
            <a:spLocks noGrp="1"/>
          </p:cNvSpPr>
          <p:nvPr>
            <p:ph idx="1"/>
          </p:nvPr>
        </p:nvSpPr>
        <p:spPr>
          <a:xfrm>
            <a:off x="5462153" y="4788816"/>
            <a:ext cx="3547713" cy="1792417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Note that the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en-US" sz="2800" dirty="0"/>
              <a:t> </a:t>
            </a:r>
            <a:r>
              <a:rPr lang="en-US" sz="2800" dirty="0" smtClean="0"/>
              <a:t>variable in 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sing()</a:t>
            </a:r>
            <a:r>
              <a:rPr lang="en-US" sz="2800" dirty="0" smtClean="0"/>
              <a:t> disappeared after we exited the function!</a:t>
            </a:r>
            <a:br>
              <a:rPr lang="en-US" sz="2800" dirty="0" smtClean="0"/>
            </a:br>
            <a:endParaRPr lang="en-US" sz="2800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858926" y="4678098"/>
            <a:ext cx="0" cy="304800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Arc 27"/>
          <p:cNvSpPr/>
          <p:nvPr/>
        </p:nvSpPr>
        <p:spPr>
          <a:xfrm rot="16042003">
            <a:off x="1765038" y="2095861"/>
            <a:ext cx="3165343" cy="3740775"/>
          </a:xfrm>
          <a:prstGeom prst="arc">
            <a:avLst>
              <a:gd name="adj1" fmla="val 5700000"/>
              <a:gd name="adj2" fmla="val 13899977"/>
            </a:avLst>
          </a:prstGeom>
          <a:ln w="44450">
            <a:solidFill>
              <a:srgbClr val="C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630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5" grpId="0" animBg="1"/>
      <p:bldP spid="7" grpId="0"/>
      <p:bldP spid="35" grpId="0" animBg="1"/>
      <p:bldP spid="37" grpId="0" animBg="1"/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range()</a:t>
            </a:r>
            <a:r>
              <a:rPr lang="en-US" dirty="0" smtClean="0"/>
              <a:t>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(5):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6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71632" y="2893071"/>
            <a:ext cx="2025311" cy="120032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What is the output of this code?</a:t>
            </a:r>
            <a:endParaRPr lang="en-US" sz="2400" b="1" dirty="0">
              <a:solidFill>
                <a:prstClr val="black"/>
              </a:solidFill>
              <a:latin typeface="Calibri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90120" y="4551408"/>
            <a:ext cx="2788335" cy="156966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prstClr val="black"/>
                </a:solidFill>
              </a:rPr>
              <a:t>Range generates a list of numbers up to </a:t>
            </a:r>
            <a:r>
              <a:rPr lang="en-US" sz="2400" dirty="0" smtClean="0">
                <a:solidFill>
                  <a:prstClr val="black"/>
                </a:solidFill>
              </a:rPr>
              <a:t>(but </a:t>
            </a:r>
            <a:r>
              <a:rPr lang="en-US" sz="2400" u="sng" dirty="0">
                <a:solidFill>
                  <a:prstClr val="black"/>
                </a:solidFill>
              </a:rPr>
              <a:t>not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smtClean="0">
                <a:solidFill>
                  <a:prstClr val="black"/>
                </a:solidFill>
              </a:rPr>
              <a:t>including) </a:t>
            </a:r>
            <a:r>
              <a:rPr lang="en-US" sz="2400" dirty="0">
                <a:solidFill>
                  <a:prstClr val="black"/>
                </a:solidFill>
              </a:rPr>
              <a:t>the number</a:t>
            </a:r>
          </a:p>
        </p:txBody>
      </p:sp>
    </p:spTree>
    <p:extLst>
      <p:ext uri="{BB962C8B-B14F-4D97-AF65-F5344CB8AC3E}">
        <p14:creationId xmlns:p14="http://schemas.microsoft.com/office/powerpoint/2010/main" val="4224822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a function exits, the local variables (like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en-US" dirty="0" smtClean="0"/>
              <a:t>) are deleted from memory</a:t>
            </a:r>
          </a:p>
          <a:p>
            <a:endParaRPr lang="en-US" dirty="0" smtClean="0"/>
          </a:p>
          <a:p>
            <a:r>
              <a:rPr lang="en-US" dirty="0" smtClean="0"/>
              <a:t>If we call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sing()</a:t>
            </a:r>
            <a:r>
              <a:rPr lang="en-US" dirty="0" smtClean="0"/>
              <a:t> again, a new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en-US" dirty="0" smtClean="0"/>
              <a:t> variable will have to be re-initialized</a:t>
            </a:r>
          </a:p>
          <a:p>
            <a:pPr lvl="1"/>
            <a:r>
              <a:rPr lang="en-US" sz="3200" dirty="0" smtClean="0"/>
              <a:t>Local variables do </a:t>
            </a:r>
            <a:r>
              <a:rPr lang="en-US" sz="3200" b="1" u="sng" dirty="0" smtClean="0"/>
              <a:t>not</a:t>
            </a:r>
            <a:r>
              <a:rPr lang="en-US" sz="3200" dirty="0" smtClean="0"/>
              <a:t> retain their value between function executions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60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635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Trace: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345424" cy="4156799"/>
          </a:xfrm>
        </p:spPr>
        <p:txBody>
          <a:bodyPr/>
          <a:lstStyle/>
          <a:p>
            <a:r>
              <a:rPr lang="en-US" dirty="0" smtClean="0"/>
              <a:t>Next </a:t>
            </a:r>
            <a:r>
              <a:rPr lang="en-US" dirty="0"/>
              <a:t>statement </a:t>
            </a:r>
            <a:r>
              <a:rPr lang="en-US" dirty="0" smtClean="0"/>
              <a:t>in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dirty="0" smtClean="0"/>
              <a:t> is </a:t>
            </a:r>
            <a:r>
              <a:rPr lang="en-US" dirty="0"/>
              <a:t>the </a:t>
            </a:r>
            <a:r>
              <a:rPr lang="en-US" dirty="0" smtClean="0"/>
              <a:t>empty call to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print()</a:t>
            </a:r>
            <a:r>
              <a:rPr lang="en-US" dirty="0"/>
              <a:t>, which </a:t>
            </a:r>
            <a:r>
              <a:rPr lang="en-US" dirty="0" smtClean="0"/>
              <a:t>simply produces </a:t>
            </a:r>
            <a:r>
              <a:rPr lang="en-US" dirty="0"/>
              <a:t>a blank </a:t>
            </a:r>
            <a:r>
              <a:rPr lang="en-US" dirty="0" smtClean="0"/>
              <a:t>line</a:t>
            </a:r>
            <a:endParaRPr lang="en-US" dirty="0"/>
          </a:p>
          <a:p>
            <a:pPr lvl="2"/>
            <a:endParaRPr lang="en-US" sz="1600" dirty="0" smtClean="0"/>
          </a:p>
          <a:p>
            <a:r>
              <a:rPr lang="en-US" dirty="0" smtClean="0"/>
              <a:t>Python sees another </a:t>
            </a:r>
            <a:r>
              <a:rPr lang="en-US" dirty="0"/>
              <a:t>call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sing()</a:t>
            </a:r>
            <a:r>
              <a:rPr lang="en-US" dirty="0"/>
              <a:t>, </a:t>
            </a:r>
            <a:r>
              <a:rPr lang="en-US" dirty="0" smtClean="0"/>
              <a:t>so...</a:t>
            </a:r>
          </a:p>
          <a:p>
            <a:pPr lvl="1"/>
            <a:r>
              <a:rPr lang="en-US" sz="3000" dirty="0" smtClean="0"/>
              <a:t>It suspends execution of </a:t>
            </a:r>
            <a:r>
              <a:rPr lang="en-US" sz="3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sz="3000" dirty="0" smtClean="0"/>
              <a:t>, and...</a:t>
            </a:r>
          </a:p>
          <a:p>
            <a:pPr lvl="1"/>
            <a:r>
              <a:rPr lang="en-US" sz="3000" dirty="0" smtClean="0"/>
              <a:t>Control </a:t>
            </a:r>
            <a:r>
              <a:rPr lang="en-US" sz="3000" dirty="0"/>
              <a:t>transfers </a:t>
            </a:r>
            <a:r>
              <a:rPr lang="en-US" sz="3000" dirty="0" smtClean="0"/>
              <a:t>to…</a:t>
            </a:r>
          </a:p>
          <a:p>
            <a:pPr marL="914400" lvl="2" indent="0">
              <a:buNone/>
            </a:pPr>
            <a:r>
              <a:rPr lang="en-US" sz="3000" dirty="0" smtClean="0"/>
              <a:t>the 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sing()</a:t>
            </a:r>
            <a:r>
              <a:rPr lang="en-US" sz="3000" dirty="0"/>
              <a:t> </a:t>
            </a:r>
            <a:r>
              <a:rPr lang="en-US" sz="3000" dirty="0" smtClean="0"/>
              <a:t>function</a:t>
            </a:r>
          </a:p>
          <a:p>
            <a:pPr lvl="1"/>
            <a:r>
              <a:rPr lang="en-US" sz="3000" dirty="0"/>
              <a:t>W</a:t>
            </a:r>
            <a:r>
              <a:rPr lang="en-US" sz="3000" dirty="0" smtClean="0"/>
              <a:t>ith </a:t>
            </a:r>
            <a:r>
              <a:rPr lang="en-US" sz="3000" dirty="0"/>
              <a:t>the actual </a:t>
            </a:r>
            <a:r>
              <a:rPr lang="en-US" sz="3000" dirty="0" smtClean="0"/>
              <a:t>parameter...</a:t>
            </a:r>
          </a:p>
          <a:p>
            <a:pPr marL="914400" lvl="2" indent="0">
              <a:buNone/>
            </a:pPr>
            <a:r>
              <a:rPr lang="en-US" sz="3000" dirty="0" smtClean="0"/>
              <a:t> </a:t>
            </a:r>
            <a:r>
              <a:rPr lang="en-US" sz="3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"Luke"</a:t>
            </a:r>
            <a:endParaRPr lang="en-US" sz="3000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61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069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Code Trace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62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966863"/>
            <a:ext cx="25578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main():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sing("Maya")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print()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sing("Luke")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13918" y="1843752"/>
            <a:ext cx="40555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sing(person):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happy()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happy()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print("Happy </a:t>
            </a:r>
            <a:r>
              <a:rPr lang="en-US" sz="16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BDay</a:t>
            </a:r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person)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happy()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03640" y="2105316"/>
            <a:ext cx="1095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"Luke</a:t>
            </a:r>
            <a:r>
              <a:rPr lang="en-US" sz="16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590800" y="2047005"/>
            <a:ext cx="2517648" cy="793731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6015577" y="3320867"/>
            <a:ext cx="2052252" cy="338554"/>
            <a:chOff x="4736654" y="3713284"/>
            <a:chExt cx="2052252" cy="338554"/>
          </a:xfrm>
        </p:grpSpPr>
        <p:sp>
          <p:nvSpPr>
            <p:cNvPr id="10" name="TextBox 9"/>
            <p:cNvSpPr txBox="1"/>
            <p:nvPr/>
          </p:nvSpPr>
          <p:spPr>
            <a:xfrm>
              <a:off x="4736654" y="3713284"/>
              <a:ext cx="205225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prstClr val="black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person:  "Luke"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880664" y="3713284"/>
              <a:ext cx="908242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182881" y="4096512"/>
            <a:ext cx="8180832" cy="2259838"/>
          </a:xfrm>
        </p:spPr>
        <p:txBody>
          <a:bodyPr/>
          <a:lstStyle/>
          <a:p>
            <a:r>
              <a:rPr lang="en-US" dirty="0"/>
              <a:t>The body of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sing()</a:t>
            </a:r>
            <a:r>
              <a:rPr lang="en-US" dirty="0" smtClean="0"/>
              <a:t> </a:t>
            </a:r>
            <a:r>
              <a:rPr lang="en-US" dirty="0"/>
              <a:t>is executed </a:t>
            </a:r>
            <a:r>
              <a:rPr lang="en-US" dirty="0" smtClean="0"/>
              <a:t>with </a:t>
            </a:r>
            <a:br>
              <a:rPr lang="en-US" dirty="0" smtClean="0"/>
            </a:br>
            <a:r>
              <a:rPr lang="en-US" dirty="0" smtClean="0"/>
              <a:t>the argument 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"Luke"</a:t>
            </a:r>
            <a:endParaRPr lang="en-US" dirty="0" smtClean="0"/>
          </a:p>
          <a:p>
            <a:pPr lvl="1"/>
            <a:r>
              <a:rPr lang="en-US" sz="3200" dirty="0" smtClean="0"/>
              <a:t>Including its </a:t>
            </a:r>
            <a:r>
              <a:rPr lang="en-US" sz="3200" dirty="0"/>
              <a:t>three side trips to </a:t>
            </a: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happy()</a:t>
            </a:r>
            <a:endParaRPr lang="en-US" sz="3200" dirty="0" smtClean="0"/>
          </a:p>
          <a:p>
            <a:r>
              <a:rPr lang="en-US" dirty="0" smtClean="0"/>
              <a:t>Control then returns </a:t>
            </a:r>
            <a:r>
              <a:rPr lang="en-US" dirty="0"/>
              <a:t>to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108448" y="2155482"/>
            <a:ext cx="0" cy="1011709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Arc 15"/>
          <p:cNvSpPr/>
          <p:nvPr/>
        </p:nvSpPr>
        <p:spPr>
          <a:xfrm rot="16200000">
            <a:off x="2691825" y="1038783"/>
            <a:ext cx="2344489" cy="2933374"/>
          </a:xfrm>
          <a:prstGeom prst="arc">
            <a:avLst>
              <a:gd name="adj1" fmla="val 7271343"/>
              <a:gd name="adj2" fmla="val 14996436"/>
            </a:avLst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123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63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Multiple Parameters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85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thing we haven’t discussed is functions with </a:t>
            </a:r>
            <a:r>
              <a:rPr lang="en-US" b="1" i="1" dirty="0" smtClean="0"/>
              <a:t>multiple parameters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When a function has more than one parameter, the formal and actual parameters are matched up based on </a:t>
            </a:r>
            <a:r>
              <a:rPr lang="en-US" b="1" u="sng" dirty="0" smtClean="0"/>
              <a:t>position</a:t>
            </a:r>
          </a:p>
          <a:p>
            <a:pPr lvl="1"/>
            <a:r>
              <a:rPr lang="en-US" sz="3200" dirty="0" smtClean="0"/>
              <a:t>First actual parameter becomes the </a:t>
            </a:r>
            <a:br>
              <a:rPr lang="en-US" sz="3200" dirty="0" smtClean="0"/>
            </a:br>
            <a:r>
              <a:rPr lang="en-US" sz="3200" dirty="0" smtClean="0"/>
              <a:t>first formal parameter, etc.</a:t>
            </a:r>
            <a:endParaRPr lang="en-US" sz="3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64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504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Parameters in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sing()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add a second parameter to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sing()</a:t>
            </a:r>
            <a:r>
              <a:rPr lang="en-US" dirty="0" smtClean="0"/>
              <a:t> that will take in the person’s age as well</a:t>
            </a:r>
          </a:p>
          <a:p>
            <a:r>
              <a:rPr lang="en-US" dirty="0" smtClean="0"/>
              <a:t>And print out their age in the song</a:t>
            </a:r>
          </a:p>
          <a:p>
            <a:pPr lvl="3"/>
            <a:endParaRPr lang="en-US" dirty="0"/>
          </a:p>
          <a:p>
            <a:pPr marL="457200" lvl="1" indent="0">
              <a:buNone/>
            </a:pPr>
            <a:r>
              <a:rPr lang="en-US" sz="1800" b="1" dirty="0" err="1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800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sing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(person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age): </a:t>
            </a: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happy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457200" lvl="1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happy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457200" lvl="1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"Happy birthday, dear"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person, </a:t>
            </a:r>
            <a:r>
              <a:rPr lang="en-US" sz="18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"..."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8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You're"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age, </a:t>
            </a:r>
            <a:r>
              <a:rPr lang="en-US" sz="18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"years </a:t>
            </a:r>
            <a:r>
              <a:rPr lang="en-US" sz="18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old now..."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happy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65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025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Parameters in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sing()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will happen if we use the following call to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sing()</a:t>
            </a:r>
            <a:r>
              <a:rPr lang="en-US" dirty="0" smtClean="0"/>
              <a:t> function in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dirty="0" smtClean="0"/>
              <a:t>?</a:t>
            </a:r>
          </a:p>
          <a:p>
            <a:pPr lvl="3"/>
            <a:endParaRPr lang="en-US" dirty="0"/>
          </a:p>
          <a:p>
            <a:pPr marL="457200" lvl="1" indent="0">
              <a:buNone/>
            </a:pPr>
            <a:r>
              <a:rPr lang="en-US" sz="2400" b="1" dirty="0" err="1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400" b="1" dirty="0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sing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"Maya"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46)</a:t>
            </a:r>
          </a:p>
          <a:p>
            <a:pPr marL="457200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It will print out: 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66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657600" y="4730496"/>
            <a:ext cx="5029200" cy="1737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Happy birthday to you!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Happy birthday to you!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Happy birthday, dear Maya...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You're 46 years old now...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Happy birthday to you!</a:t>
            </a:r>
          </a:p>
          <a:p>
            <a:pPr marL="0" indent="0">
              <a:buFont typeface="Arial" pitchFamily="34" charset="0"/>
              <a:buNone/>
            </a:pPr>
            <a:endParaRPr lang="en-US" sz="2000" b="1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305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Assigning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Python is simply assigning the first actual argument to the first formal argument, etc.</a:t>
            </a:r>
          </a:p>
          <a:p>
            <a:pPr lvl="2"/>
            <a:endParaRPr lang="en-US" dirty="0"/>
          </a:p>
          <a:p>
            <a:pPr marL="457200" lvl="1" indent="0"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sing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"Maya"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46) </a:t>
            </a:r>
            <a:r>
              <a:rPr lang="en-US" sz="2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function call</a:t>
            </a:r>
          </a:p>
          <a:p>
            <a:pPr marL="457200" lvl="1" indent="0">
              <a:buNone/>
            </a:pP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400" b="1" dirty="0" err="1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400" b="1" dirty="0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sing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(person, age):</a:t>
            </a:r>
          </a:p>
          <a:p>
            <a:pPr marL="457200" lvl="1" indent="0">
              <a:buNone/>
            </a:pPr>
            <a:r>
              <a:rPr lang="en-US" sz="24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# function body goes here</a:t>
            </a:r>
          </a:p>
          <a:p>
            <a:pPr marL="457200" lvl="1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67</a:t>
            </a:fld>
            <a:endParaRPr lang="en-US" altLang="en-US">
              <a:solidFill>
                <a:prstClr val="black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590800" y="3862362"/>
            <a:ext cx="591312" cy="1011709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645408" y="3810978"/>
            <a:ext cx="591312" cy="1011709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5024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Parameters Out-of-Order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will happen if we use the following call to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sing()</a:t>
            </a:r>
            <a:r>
              <a:rPr lang="en-US" dirty="0" smtClean="0"/>
              <a:t> function in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dirty="0" smtClean="0"/>
              <a:t>?</a:t>
            </a:r>
          </a:p>
          <a:p>
            <a:pPr lvl="3"/>
            <a:endParaRPr lang="en-US" dirty="0"/>
          </a:p>
          <a:p>
            <a:pPr marL="457200" lvl="1" indent="0">
              <a:buNone/>
            </a:pPr>
            <a:r>
              <a:rPr lang="en-US" sz="2400" b="1" dirty="0" err="1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400" b="1" dirty="0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sing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(46, 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"Maya"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It will print out: 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68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657600" y="4730496"/>
            <a:ext cx="5029200" cy="1737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Happy birthday to you!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Happy birthday to you!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Happy birthday, dear 46...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You're Maya years old now...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Happy birthday to you!</a:t>
            </a:r>
          </a:p>
          <a:p>
            <a:pPr marL="0" indent="0">
              <a:buFont typeface="Arial" pitchFamily="34" charset="0"/>
              <a:buNone/>
            </a:pPr>
            <a:endParaRPr lang="en-US" sz="2000" b="1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554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Parameters Out-of-Order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Python isn’t smart enough to figure out </a:t>
            </a:r>
            <a:br>
              <a:rPr lang="en-US" dirty="0" smtClean="0"/>
            </a:br>
            <a:r>
              <a:rPr lang="en-US" dirty="0" smtClean="0"/>
              <a:t>what you </a:t>
            </a:r>
            <a:r>
              <a:rPr lang="en-US" u="sng" dirty="0" smtClean="0"/>
              <a:t>meant</a:t>
            </a:r>
            <a:r>
              <a:rPr lang="en-US" dirty="0" smtClean="0"/>
              <a:t> for your code to do</a:t>
            </a:r>
          </a:p>
          <a:p>
            <a:pPr lvl="1"/>
            <a:r>
              <a:rPr lang="en-US" sz="3200" dirty="0" smtClean="0"/>
              <a:t>It only understands the </a:t>
            </a:r>
            <a:r>
              <a:rPr lang="en-US" sz="3200" u="sng" dirty="0" smtClean="0"/>
              <a:t>exact</a:t>
            </a:r>
            <a:r>
              <a:rPr lang="en-US" sz="3200" dirty="0" smtClean="0"/>
              <a:t> code</a:t>
            </a:r>
            <a:endParaRPr lang="en-US" sz="3200" u="sng" dirty="0"/>
          </a:p>
          <a:p>
            <a:pPr lvl="3"/>
            <a:endParaRPr lang="en-US" dirty="0" smtClean="0"/>
          </a:p>
          <a:p>
            <a:r>
              <a:rPr lang="en-US" dirty="0" smtClean="0"/>
              <a:t>That’s why it matches up actual and formal parameters based only on their order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69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561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range()</a:t>
            </a:r>
            <a:r>
              <a:rPr lang="en-US" dirty="0" smtClean="0"/>
              <a:t>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(-3, -13, -3):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-3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-6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-9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-12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7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71632" y="2893071"/>
            <a:ext cx="2025311" cy="120032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prstClr val="black"/>
                </a:solidFill>
                <a:latin typeface="Calibri"/>
                <a:cs typeface="Courier New" panose="02070309020205020404" pitchFamily="49" charset="0"/>
              </a:rPr>
              <a:t>What is the output of this code?</a:t>
            </a:r>
            <a:endParaRPr lang="en-US" sz="2400" b="1" dirty="0">
              <a:solidFill>
                <a:prstClr val="black"/>
              </a:solidFill>
              <a:latin typeface="Calibri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90120" y="4551408"/>
            <a:ext cx="2788335" cy="156966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prstClr val="black"/>
                </a:solidFill>
              </a:rPr>
              <a:t>With three </a:t>
            </a:r>
            <a:r>
              <a:rPr lang="en-US" sz="2400" dirty="0" smtClean="0">
                <a:solidFill>
                  <a:prstClr val="black"/>
                </a:solidFill>
              </a:rPr>
              <a:t>inputs, </a:t>
            </a:r>
            <a:r>
              <a:rPr lang="en-US" sz="2400" dirty="0">
                <a:solidFill>
                  <a:prstClr val="black"/>
                </a:solidFill>
              </a:rPr>
              <a:t>we can change the step to a </a:t>
            </a:r>
            <a:r>
              <a:rPr lang="en-US" sz="2400" dirty="0" smtClean="0">
                <a:solidFill>
                  <a:prstClr val="black"/>
                </a:solidFill>
              </a:rPr>
              <a:t>negative to let us count down</a:t>
            </a:r>
            <a:endParaRPr 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730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function called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avg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dirty="0" smtClean="0"/>
              <a:t>that takes in a list of numbers, calculates the average, and prints the result to the screen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Write a function that prints out the lyrics to a song – you can pick any song you like!</a:t>
            </a:r>
          </a:p>
          <a:p>
            <a:pPr lvl="1"/>
            <a:r>
              <a:rPr lang="en-US" dirty="0" smtClean="0"/>
              <a:t>If it has a chorus, put that in a separate function, and call it when necessary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>
                <a:solidFill>
                  <a:prstClr val="black"/>
                </a:solidFill>
              </a:rPr>
              <a:pPr/>
              <a:t>70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76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75186"/>
            <a:ext cx="8540885" cy="4517689"/>
          </a:xfrm>
        </p:spPr>
        <p:txBody>
          <a:bodyPr/>
          <a:lstStyle/>
          <a:p>
            <a:r>
              <a:rPr lang="en-US" dirty="0" smtClean="0"/>
              <a:t>Homework 4 is due Wednesday</a:t>
            </a:r>
            <a:endParaRPr lang="en-US" dirty="0"/>
          </a:p>
          <a:p>
            <a:pPr lvl="1"/>
            <a:r>
              <a:rPr lang="en-US" dirty="0" smtClean="0"/>
              <a:t>Homework 2 grades went out Tuesday night</a:t>
            </a:r>
          </a:p>
          <a:p>
            <a:pPr lvl="2"/>
            <a:endParaRPr lang="en-US" dirty="0"/>
          </a:p>
          <a:p>
            <a:r>
              <a:rPr lang="en-US" dirty="0" smtClean="0"/>
              <a:t>Homework 5 comes out this week</a:t>
            </a:r>
          </a:p>
          <a:p>
            <a:pPr lvl="3"/>
            <a:endParaRPr lang="en-US" dirty="0"/>
          </a:p>
          <a:p>
            <a:r>
              <a:rPr lang="en-US" dirty="0" smtClean="0"/>
              <a:t>The midterm exam is fast approaching…</a:t>
            </a:r>
          </a:p>
          <a:p>
            <a:pPr lvl="1"/>
            <a:r>
              <a:rPr lang="en-US" dirty="0" smtClean="0"/>
              <a:t>During your regular class on October 19th and 20th!</a:t>
            </a:r>
          </a:p>
          <a:p>
            <a:pPr lvl="1"/>
            <a:r>
              <a:rPr lang="en-US" dirty="0" smtClean="0"/>
              <a:t>We’ll review in class on the 17th and 18th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71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4509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Differences Between the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Though they are both loops,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for </a:t>
            </a:r>
            <a:r>
              <a:rPr lang="en-US" dirty="0" smtClean="0"/>
              <a:t>loops and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while </a:t>
            </a:r>
            <a:r>
              <a:rPr lang="en-US" dirty="0" smtClean="0"/>
              <a:t>loops behave very differently</a:t>
            </a:r>
          </a:p>
          <a:p>
            <a:endParaRPr lang="en-US" dirty="0"/>
          </a:p>
          <a:p>
            <a:r>
              <a:rPr lang="en-US" dirty="0" smtClean="0"/>
              <a:t>What does the loop do?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/>
              <a:t>loop:</a:t>
            </a:r>
          </a:p>
          <a:p>
            <a:pPr lvl="2"/>
            <a:r>
              <a:rPr lang="en-US" sz="2800" dirty="0" smtClean="0"/>
              <a:t>Iterate over a list</a:t>
            </a:r>
            <a:endParaRPr lang="en-US" sz="2800" dirty="0"/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/>
              <a:t>loop:</a:t>
            </a:r>
          </a:p>
          <a:p>
            <a:pPr lvl="2"/>
            <a:r>
              <a:rPr lang="en-US" sz="2800" dirty="0" smtClean="0"/>
              <a:t>Evaluate a conditional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5516087" y="3189585"/>
            <a:ext cx="2321627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Even when we use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range()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4227616" y="3728852"/>
            <a:ext cx="1389414" cy="1282535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811980" y="4200781"/>
            <a:ext cx="2321627" cy="461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What?!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07874" y="4842645"/>
            <a:ext cx="2578926" cy="120032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Remember,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range()</a:t>
            </a:r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 creates a </a:t>
            </a:r>
            <a:r>
              <a:rPr lang="en-US" sz="2400" u="sng" dirty="0" smtClean="0">
                <a:latin typeface="+mj-lt"/>
                <a:cs typeface="Courier New" panose="02070309020205020404" pitchFamily="49" charset="0"/>
              </a:rPr>
              <a:t>list</a:t>
            </a:r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 of numbers!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921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Differences Between the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syntax of the loop?</a:t>
            </a:r>
            <a:endParaRPr lang="en-US" dirty="0"/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dirty="0"/>
              <a:t>loop:</a:t>
            </a:r>
          </a:p>
          <a:p>
            <a:pPr lvl="2"/>
            <a:r>
              <a:rPr lang="en-US" sz="2800" dirty="0"/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listVariable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listName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lvl="2"/>
            <a:r>
              <a:rPr lang="en-US" sz="2800" dirty="0" smtClean="0"/>
              <a:t>Must contain list name and a list variable</a:t>
            </a:r>
            <a:endParaRPr lang="en-US" sz="2800" dirty="0"/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 </a:t>
            </a:r>
            <a:r>
              <a:rPr lang="en-US" dirty="0"/>
              <a:t>loop:</a:t>
            </a:r>
          </a:p>
          <a:p>
            <a:pPr lvl="2"/>
            <a:r>
              <a:rPr lang="en-US" sz="2800" dirty="0"/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CONDITIONAL (== </a:t>
            </a:r>
            <a:r>
              <a:rPr lang="en-US" sz="28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lvl="2"/>
            <a:r>
              <a:rPr lang="en-US" sz="2800" dirty="0" smtClean="0"/>
              <a:t>Must use a conditional that contains a </a:t>
            </a:r>
            <a:br>
              <a:rPr lang="en-US" sz="2800" dirty="0" smtClean="0"/>
            </a:br>
            <a:r>
              <a:rPr lang="en-US" sz="2800" dirty="0" smtClean="0"/>
              <a:t>variable that </a:t>
            </a:r>
            <a:r>
              <a:rPr lang="en-US" sz="2800" u="sng" dirty="0" smtClean="0"/>
              <a:t>changes</a:t>
            </a:r>
            <a:r>
              <a:rPr lang="en-US" sz="2800" dirty="0" smtClean="0"/>
              <a:t> as the loop is run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7419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12361</TotalTime>
  <Words>2965</Words>
  <Application>Microsoft Office PowerPoint</Application>
  <PresentationFormat>On-screen Show (4:3)</PresentationFormat>
  <Paragraphs>636</Paragraphs>
  <Slides>71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71</vt:i4>
      </vt:variant>
    </vt:vector>
  </HeadingPairs>
  <TitlesOfParts>
    <vt:vector size="76" baseType="lpstr">
      <vt:lpstr>ＭＳ Ｐゴシック</vt:lpstr>
      <vt:lpstr>Arial</vt:lpstr>
      <vt:lpstr>Calibri</vt:lpstr>
      <vt:lpstr>Courier New</vt:lpstr>
      <vt:lpstr>Office Theme</vt:lpstr>
      <vt:lpstr>CMSC201  Computer Science I for Majors  Lecture 10 – Functions</vt:lpstr>
      <vt:lpstr>Last Class We Covered</vt:lpstr>
      <vt:lpstr>Any Questions from Last Time?</vt:lpstr>
      <vt:lpstr>Today’s Objectives</vt:lpstr>
      <vt:lpstr>Review: Looping and range()</vt:lpstr>
      <vt:lpstr>Review of range() Function</vt:lpstr>
      <vt:lpstr>Review of range() Function</vt:lpstr>
      <vt:lpstr>Differences Between the Loops</vt:lpstr>
      <vt:lpstr>Differences Between the Loops</vt:lpstr>
      <vt:lpstr>Differences Between the Loops</vt:lpstr>
      <vt:lpstr>Infinite Loops</vt:lpstr>
      <vt:lpstr>Control Structures (Review)</vt:lpstr>
      <vt:lpstr>Introduction to Functions</vt:lpstr>
      <vt:lpstr>Functions We’ve Seen</vt:lpstr>
      <vt:lpstr>Parts of a Function</vt:lpstr>
      <vt:lpstr>Why Use Functions?</vt:lpstr>
      <vt:lpstr>What are Functions?</vt:lpstr>
      <vt:lpstr>When to Use Functions?</vt:lpstr>
      <vt:lpstr>When to Use Functions?</vt:lpstr>
      <vt:lpstr>Function Vocabulary</vt:lpstr>
      <vt:lpstr>Function Example</vt:lpstr>
      <vt:lpstr>Note: Toy Examples</vt:lpstr>
      <vt:lpstr>“Happy Birthday” Program</vt:lpstr>
      <vt:lpstr>Simplifying with Functions</vt:lpstr>
      <vt:lpstr>Updated “Happy Birthday” Program</vt:lpstr>
      <vt:lpstr>More Simplifying</vt:lpstr>
      <vt:lpstr>New Updated Program</vt:lpstr>
      <vt:lpstr>Updated Program Output</vt:lpstr>
      <vt:lpstr>Someone Else’s Birthday</vt:lpstr>
      <vt:lpstr>“Happy Birthday” Functions</vt:lpstr>
      <vt:lpstr>Updated Program Output</vt:lpstr>
      <vt:lpstr>Multiple Birthdays</vt:lpstr>
      <vt:lpstr>Function Parameters</vt:lpstr>
      <vt:lpstr>What is a Parameter?</vt:lpstr>
      <vt:lpstr>“Happy Birthday” with Parameters</vt:lpstr>
      <vt:lpstr>“Happy Birthday” with Parameters</vt:lpstr>
      <vt:lpstr>Updated Program Output</vt:lpstr>
      <vt:lpstr>Exercise: Prompt for Name</vt:lpstr>
      <vt:lpstr>Solution: Prompt for Name</vt:lpstr>
      <vt:lpstr>Exercise Output</vt:lpstr>
      <vt:lpstr>How Parameters Work</vt:lpstr>
      <vt:lpstr>Functions and Parameters</vt:lpstr>
      <vt:lpstr>Function Syntax with Parameters</vt:lpstr>
      <vt:lpstr>Formal Parameters</vt:lpstr>
      <vt:lpstr>Scope</vt:lpstr>
      <vt:lpstr>Scope</vt:lpstr>
      <vt:lpstr>Example of Scope</vt:lpstr>
      <vt:lpstr>Example of Scope</vt:lpstr>
      <vt:lpstr>Example of Scope</vt:lpstr>
      <vt:lpstr>Example of Scope</vt:lpstr>
      <vt:lpstr>Calling Functions with Parameters</vt:lpstr>
      <vt:lpstr>Calling with Parameters</vt:lpstr>
      <vt:lpstr>Python and Function Calls</vt:lpstr>
      <vt:lpstr>Code Trace: Parameters</vt:lpstr>
      <vt:lpstr>Code Trace: Parameters</vt:lpstr>
      <vt:lpstr>Initializing Formal Parameters</vt:lpstr>
      <vt:lpstr>Code Trace: Parameters</vt:lpstr>
      <vt:lpstr>Code Trace: Parameters</vt:lpstr>
      <vt:lpstr>Visual Code Trace</vt:lpstr>
      <vt:lpstr>Local Variables</vt:lpstr>
      <vt:lpstr>Code Trace: Parameters</vt:lpstr>
      <vt:lpstr>Visual Code Trace</vt:lpstr>
      <vt:lpstr>Multiple Parameters</vt:lpstr>
      <vt:lpstr>Multiple Parameters</vt:lpstr>
      <vt:lpstr>Multiple Parameters in sing()</vt:lpstr>
      <vt:lpstr>Multiple Parameters in sing()</vt:lpstr>
      <vt:lpstr>Assigning Parameters</vt:lpstr>
      <vt:lpstr>Parameters Out-of-Order</vt:lpstr>
      <vt:lpstr>Parameters Out-of-Order</vt:lpstr>
      <vt:lpstr>Practice Problems</vt:lpstr>
      <vt:lpstr>Announcements</vt:lpstr>
    </vt:vector>
  </TitlesOfParts>
  <Company>UMBC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Gibson</dc:creator>
  <cp:lastModifiedBy>User</cp:lastModifiedBy>
  <cp:revision>166</cp:revision>
  <dcterms:created xsi:type="dcterms:W3CDTF">2014-05-05T14:25:42Z</dcterms:created>
  <dcterms:modified xsi:type="dcterms:W3CDTF">2016-10-10T02:46:33Z</dcterms:modified>
</cp:coreProperties>
</file>